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717" r:id="rId5"/>
    <p:sldMasterId id="2147483697" r:id="rId6"/>
    <p:sldMasterId id="2147483752" r:id="rId7"/>
    <p:sldMasterId id="2147483755" r:id="rId8"/>
    <p:sldMasterId id="2147483700" r:id="rId9"/>
  </p:sldMasterIdLst>
  <p:notesMasterIdLst>
    <p:notesMasterId r:id="rId41"/>
  </p:notesMasterIdLst>
  <p:handoutMasterIdLst>
    <p:handoutMasterId r:id="rId42"/>
  </p:handoutMasterIdLst>
  <p:sldIdLst>
    <p:sldId id="307" r:id="rId10"/>
    <p:sldId id="269" r:id="rId11"/>
    <p:sldId id="322" r:id="rId12"/>
    <p:sldId id="324" r:id="rId13"/>
    <p:sldId id="325" r:id="rId14"/>
    <p:sldId id="326" r:id="rId15"/>
    <p:sldId id="303" r:id="rId16"/>
    <p:sldId id="349" r:id="rId17"/>
    <p:sldId id="350" r:id="rId18"/>
    <p:sldId id="352" r:id="rId19"/>
    <p:sldId id="327" r:id="rId20"/>
    <p:sldId id="328" r:id="rId21"/>
    <p:sldId id="332" r:id="rId22"/>
    <p:sldId id="321" r:id="rId23"/>
    <p:sldId id="330" r:id="rId24"/>
    <p:sldId id="331" r:id="rId25"/>
    <p:sldId id="333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53" r:id="rId4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3D60-F622-4D23-985A-74623A9F5394}" v="336" dt="2023-10-05T13:38:26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1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4DD49-0A2E-483C-AB44-1FF60F503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0255F3-F3E5-4903-AA5B-A99A067FBF26}">
      <dgm:prSet/>
      <dgm:spPr/>
      <dgm:t>
        <a:bodyPr/>
        <a:lstStyle/>
        <a:p>
          <a:r>
            <a:rPr lang="pt-BR"/>
            <a:t>Questões da Pesquisa</a:t>
          </a:r>
          <a:endParaRPr lang="en-US"/>
        </a:p>
      </dgm:t>
    </dgm:pt>
    <dgm:pt modelId="{E8C1C86E-1E37-441D-BA74-4107FBAC46AD}" type="parTrans" cxnId="{5E80EF3F-E56D-4C4B-ABB2-94ABDFA2F418}">
      <dgm:prSet/>
      <dgm:spPr/>
      <dgm:t>
        <a:bodyPr/>
        <a:lstStyle/>
        <a:p>
          <a:endParaRPr lang="en-US"/>
        </a:p>
      </dgm:t>
    </dgm:pt>
    <dgm:pt modelId="{E636EFCF-9BE7-40F0-9994-BC62FB9FDA73}" type="sibTrans" cxnId="{5E80EF3F-E56D-4C4B-ABB2-94ABDFA2F418}">
      <dgm:prSet/>
      <dgm:spPr/>
      <dgm:t>
        <a:bodyPr/>
        <a:lstStyle/>
        <a:p>
          <a:endParaRPr lang="en-US"/>
        </a:p>
      </dgm:t>
    </dgm:pt>
    <dgm:pt modelId="{60B46DBE-6B90-4A3A-9007-F7B8ED30BAE8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Qual é a adequação da pressão atual para atender à demanda diária?</a:t>
          </a:r>
          <a:endParaRPr lang="en-US" dirty="0"/>
        </a:p>
      </dgm:t>
    </dgm:pt>
    <dgm:pt modelId="{F3EE7AB1-BA39-416A-AF23-9D739EC79613}" type="parTrans" cxnId="{BC0F85EF-BFA8-4494-A759-5555E3E28C87}">
      <dgm:prSet/>
      <dgm:spPr/>
      <dgm:t>
        <a:bodyPr/>
        <a:lstStyle/>
        <a:p>
          <a:endParaRPr lang="en-US"/>
        </a:p>
      </dgm:t>
    </dgm:pt>
    <dgm:pt modelId="{C45D29A4-820E-4A45-81B8-A297882EACBC}" type="sibTrans" cxnId="{BC0F85EF-BFA8-4494-A759-5555E3E28C87}">
      <dgm:prSet/>
      <dgm:spPr/>
      <dgm:t>
        <a:bodyPr/>
        <a:lstStyle/>
        <a:p>
          <a:endParaRPr lang="en-US"/>
        </a:p>
      </dgm:t>
    </dgm:pt>
    <dgm:pt modelId="{862D86C1-BA58-40DD-BDD2-AE7820523A98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Qual é o volume mínimo de água necessário no reservatório para evitar o acionamento das bombas durante o horário de pico?</a:t>
          </a:r>
          <a:endParaRPr lang="en-US" dirty="0"/>
        </a:p>
      </dgm:t>
    </dgm:pt>
    <dgm:pt modelId="{CF0F9C50-9374-4965-BA67-C94E5FA165F6}" type="parTrans" cxnId="{D51E9F47-A947-4DAD-BCDF-D7A0765F7AB8}">
      <dgm:prSet/>
      <dgm:spPr/>
      <dgm:t>
        <a:bodyPr/>
        <a:lstStyle/>
        <a:p>
          <a:endParaRPr lang="en-US"/>
        </a:p>
      </dgm:t>
    </dgm:pt>
    <dgm:pt modelId="{B60458D1-9B04-4543-9278-9CE35EDBE110}" type="sibTrans" cxnId="{D51E9F47-A947-4DAD-BCDF-D7A0765F7AB8}">
      <dgm:prSet/>
      <dgm:spPr/>
      <dgm:t>
        <a:bodyPr/>
        <a:lstStyle/>
        <a:p>
          <a:endParaRPr lang="en-US"/>
        </a:p>
      </dgm:t>
    </dgm:pt>
    <dgm:pt modelId="{7CD85A28-F4B8-4F24-B1AD-1066F6D98FB0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Qual é a vazão ótima para atender à demanda diária?</a:t>
          </a:r>
          <a:endParaRPr lang="en-US" dirty="0"/>
        </a:p>
      </dgm:t>
    </dgm:pt>
    <dgm:pt modelId="{7C0A2F45-D1D1-45D8-A0D5-1D0AB8107466}" type="parTrans" cxnId="{B0635B05-8D2F-4EF3-A03E-BBE5EDE37416}">
      <dgm:prSet/>
      <dgm:spPr/>
      <dgm:t>
        <a:bodyPr/>
        <a:lstStyle/>
        <a:p>
          <a:endParaRPr lang="en-US"/>
        </a:p>
      </dgm:t>
    </dgm:pt>
    <dgm:pt modelId="{ED0E3DB1-756C-461C-9F04-8E1CBAC2E418}" type="sibTrans" cxnId="{B0635B05-8D2F-4EF3-A03E-BBE5EDE37416}">
      <dgm:prSet/>
      <dgm:spPr/>
      <dgm:t>
        <a:bodyPr/>
        <a:lstStyle/>
        <a:p>
          <a:endParaRPr lang="en-US"/>
        </a:p>
      </dgm:t>
    </dgm:pt>
    <dgm:pt modelId="{FCB8C5AB-552C-49C7-B728-9CC4CFA82F1C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Como encontrar o ponto de equilíbrio entre a demanda e a vazão?</a:t>
          </a:r>
          <a:endParaRPr lang="en-US" dirty="0"/>
        </a:p>
      </dgm:t>
    </dgm:pt>
    <dgm:pt modelId="{8AD128CF-A08C-4F32-8EB5-ABDB5779BE40}" type="parTrans" cxnId="{F63B34D3-B465-41D3-9981-90C5E107ABA7}">
      <dgm:prSet/>
      <dgm:spPr/>
      <dgm:t>
        <a:bodyPr/>
        <a:lstStyle/>
        <a:p>
          <a:endParaRPr lang="en-US"/>
        </a:p>
      </dgm:t>
    </dgm:pt>
    <dgm:pt modelId="{A564CF3C-6F02-438C-8B5D-59D4639582A2}" type="sibTrans" cxnId="{F63B34D3-B465-41D3-9981-90C5E107ABA7}">
      <dgm:prSet/>
      <dgm:spPr/>
      <dgm:t>
        <a:bodyPr/>
        <a:lstStyle/>
        <a:p>
          <a:endParaRPr lang="en-US"/>
        </a:p>
      </dgm:t>
    </dgm:pt>
    <dgm:pt modelId="{C3EDCC51-2E47-49B2-9552-A23E258268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pt-BR" dirty="0"/>
            <a:t>Qual é o impacto do acionamento das bombas durante o horário de pico?</a:t>
          </a:r>
          <a:endParaRPr lang="en-US" dirty="0"/>
        </a:p>
      </dgm:t>
    </dgm:pt>
    <dgm:pt modelId="{A5C4396D-E7BA-4A87-9D37-16EDFEC8F7BF}" type="parTrans" cxnId="{6C369042-E8D9-4A28-967F-AA24F5EF11F2}">
      <dgm:prSet/>
      <dgm:spPr/>
      <dgm:t>
        <a:bodyPr/>
        <a:lstStyle/>
        <a:p>
          <a:endParaRPr lang="en-US"/>
        </a:p>
      </dgm:t>
    </dgm:pt>
    <dgm:pt modelId="{49849A96-5799-4D98-BD38-A125CAC8D8C0}" type="sibTrans" cxnId="{6C369042-E8D9-4A28-967F-AA24F5EF11F2}">
      <dgm:prSet/>
      <dgm:spPr/>
      <dgm:t>
        <a:bodyPr/>
        <a:lstStyle/>
        <a:p>
          <a:endParaRPr lang="en-US"/>
        </a:p>
      </dgm:t>
    </dgm:pt>
    <dgm:pt modelId="{F189E5A6-34CC-4067-85F3-8E38923BB57E}" type="pres">
      <dgm:prSet presAssocID="{64D4DD49-0A2E-483C-AB44-1FF60F50308D}" presName="linear" presStyleCnt="0">
        <dgm:presLayoutVars>
          <dgm:animLvl val="lvl"/>
          <dgm:resizeHandles val="exact"/>
        </dgm:presLayoutVars>
      </dgm:prSet>
      <dgm:spPr/>
    </dgm:pt>
    <dgm:pt modelId="{AD0BFE12-C0E1-4109-90ED-17971C4A6C8D}" type="pres">
      <dgm:prSet presAssocID="{810255F3-F3E5-4903-AA5B-A99A067FBF2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529C481-5416-4B04-A802-43BD09645B25}" type="pres">
      <dgm:prSet presAssocID="{810255F3-F3E5-4903-AA5B-A99A067FBF2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0635B05-8D2F-4EF3-A03E-BBE5EDE37416}" srcId="{810255F3-F3E5-4903-AA5B-A99A067FBF26}" destId="{7CD85A28-F4B8-4F24-B1AD-1066F6D98FB0}" srcOrd="2" destOrd="0" parTransId="{7C0A2F45-D1D1-45D8-A0D5-1D0AB8107466}" sibTransId="{ED0E3DB1-756C-461C-9F04-8E1CBAC2E418}"/>
    <dgm:cxn modelId="{E9FEE02F-7428-4111-B31F-3FAA4405E0DE}" type="presOf" srcId="{FCB8C5AB-552C-49C7-B728-9CC4CFA82F1C}" destId="{4529C481-5416-4B04-A802-43BD09645B25}" srcOrd="0" destOrd="3" presId="urn:microsoft.com/office/officeart/2005/8/layout/vList2"/>
    <dgm:cxn modelId="{5E80EF3F-E56D-4C4B-ABB2-94ABDFA2F418}" srcId="{64D4DD49-0A2E-483C-AB44-1FF60F50308D}" destId="{810255F3-F3E5-4903-AA5B-A99A067FBF26}" srcOrd="0" destOrd="0" parTransId="{E8C1C86E-1E37-441D-BA74-4107FBAC46AD}" sibTransId="{E636EFCF-9BE7-40F0-9994-BC62FB9FDA73}"/>
    <dgm:cxn modelId="{6C369042-E8D9-4A28-967F-AA24F5EF11F2}" srcId="{810255F3-F3E5-4903-AA5B-A99A067FBF26}" destId="{C3EDCC51-2E47-49B2-9552-A23E25826888}" srcOrd="4" destOrd="0" parTransId="{A5C4396D-E7BA-4A87-9D37-16EDFEC8F7BF}" sibTransId="{49849A96-5799-4D98-BD38-A125CAC8D8C0}"/>
    <dgm:cxn modelId="{D51E9F47-A947-4DAD-BCDF-D7A0765F7AB8}" srcId="{810255F3-F3E5-4903-AA5B-A99A067FBF26}" destId="{862D86C1-BA58-40DD-BDD2-AE7820523A98}" srcOrd="1" destOrd="0" parTransId="{CF0F9C50-9374-4965-BA67-C94E5FA165F6}" sibTransId="{B60458D1-9B04-4543-9278-9CE35EDBE110}"/>
    <dgm:cxn modelId="{3D237956-6920-4E48-983B-F158E73E0114}" type="presOf" srcId="{64D4DD49-0A2E-483C-AB44-1FF60F50308D}" destId="{F189E5A6-34CC-4067-85F3-8E38923BB57E}" srcOrd="0" destOrd="0" presId="urn:microsoft.com/office/officeart/2005/8/layout/vList2"/>
    <dgm:cxn modelId="{71DCF657-8C51-43BC-A2F2-91F481BD61DF}" type="presOf" srcId="{862D86C1-BA58-40DD-BDD2-AE7820523A98}" destId="{4529C481-5416-4B04-A802-43BD09645B25}" srcOrd="0" destOrd="1" presId="urn:microsoft.com/office/officeart/2005/8/layout/vList2"/>
    <dgm:cxn modelId="{C03533A1-C619-4CA3-A14D-9E1547602BD8}" type="presOf" srcId="{C3EDCC51-2E47-49B2-9552-A23E25826888}" destId="{4529C481-5416-4B04-A802-43BD09645B25}" srcOrd="0" destOrd="4" presId="urn:microsoft.com/office/officeart/2005/8/layout/vList2"/>
    <dgm:cxn modelId="{07D2BAB9-0B17-4B67-84B0-40A41C16D8F5}" type="presOf" srcId="{60B46DBE-6B90-4A3A-9007-F7B8ED30BAE8}" destId="{4529C481-5416-4B04-A802-43BD09645B25}" srcOrd="0" destOrd="0" presId="urn:microsoft.com/office/officeart/2005/8/layout/vList2"/>
    <dgm:cxn modelId="{F63B34D3-B465-41D3-9981-90C5E107ABA7}" srcId="{810255F3-F3E5-4903-AA5B-A99A067FBF26}" destId="{FCB8C5AB-552C-49C7-B728-9CC4CFA82F1C}" srcOrd="3" destOrd="0" parTransId="{8AD128CF-A08C-4F32-8EB5-ABDB5779BE40}" sibTransId="{A564CF3C-6F02-438C-8B5D-59D4639582A2}"/>
    <dgm:cxn modelId="{6FAAA4D6-693E-4B53-A752-CAE269BB545B}" type="presOf" srcId="{810255F3-F3E5-4903-AA5B-A99A067FBF26}" destId="{AD0BFE12-C0E1-4109-90ED-17971C4A6C8D}" srcOrd="0" destOrd="0" presId="urn:microsoft.com/office/officeart/2005/8/layout/vList2"/>
    <dgm:cxn modelId="{B8889DDC-91C2-49CD-972D-1C55C6E5D461}" type="presOf" srcId="{7CD85A28-F4B8-4F24-B1AD-1066F6D98FB0}" destId="{4529C481-5416-4B04-A802-43BD09645B25}" srcOrd="0" destOrd="2" presId="urn:microsoft.com/office/officeart/2005/8/layout/vList2"/>
    <dgm:cxn modelId="{BC0F85EF-BFA8-4494-A759-5555E3E28C87}" srcId="{810255F3-F3E5-4903-AA5B-A99A067FBF26}" destId="{60B46DBE-6B90-4A3A-9007-F7B8ED30BAE8}" srcOrd="0" destOrd="0" parTransId="{F3EE7AB1-BA39-416A-AF23-9D739EC79613}" sibTransId="{C45D29A4-820E-4A45-81B8-A297882EACBC}"/>
    <dgm:cxn modelId="{2B7C1123-15EB-4B4A-9A98-556794F524C6}" type="presParOf" srcId="{F189E5A6-34CC-4067-85F3-8E38923BB57E}" destId="{AD0BFE12-C0E1-4109-90ED-17971C4A6C8D}" srcOrd="0" destOrd="0" presId="urn:microsoft.com/office/officeart/2005/8/layout/vList2"/>
    <dgm:cxn modelId="{77A3A50A-1D74-41E0-A230-DE624BAF2D42}" type="presParOf" srcId="{F189E5A6-34CC-4067-85F3-8E38923BB57E}" destId="{4529C481-5416-4B04-A802-43BD09645B2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7A5EFE-6FEF-4ADD-A49D-1EE90C3BE0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E48304-AC75-4B8B-8E1B-EAA2932CC543}">
      <dgm:prSet/>
      <dgm:spPr/>
      <dgm:t>
        <a:bodyPr/>
        <a:lstStyle/>
        <a:p>
          <a:r>
            <a:rPr lang="pt-BR" dirty="0"/>
            <a:t>Questões da Pesquisa Ramificações da Q5</a:t>
          </a:r>
          <a:endParaRPr lang="en-US" dirty="0"/>
        </a:p>
      </dgm:t>
    </dgm:pt>
    <dgm:pt modelId="{9BE9D5C7-AF04-4388-B2CF-B06E8A6670F5}" type="parTrans" cxnId="{A18C04BB-5418-4FC4-8FC4-1EB132227106}">
      <dgm:prSet/>
      <dgm:spPr/>
      <dgm:t>
        <a:bodyPr/>
        <a:lstStyle/>
        <a:p>
          <a:endParaRPr lang="en-US"/>
        </a:p>
      </dgm:t>
    </dgm:pt>
    <dgm:pt modelId="{9742F6CB-5703-48CE-AA78-4DDD2AA239C8}" type="sibTrans" cxnId="{A18C04BB-5418-4FC4-8FC4-1EB132227106}">
      <dgm:prSet/>
      <dgm:spPr/>
      <dgm:t>
        <a:bodyPr/>
        <a:lstStyle/>
        <a:p>
          <a:endParaRPr lang="en-US"/>
        </a:p>
      </dgm:t>
    </dgm:pt>
    <dgm:pt modelId="{03D98366-FE6D-4E2A-A5F2-848345752688}">
      <dgm:prSet/>
      <dgm:spPr/>
      <dgm:t>
        <a:bodyPr/>
        <a:lstStyle/>
        <a:p>
          <a:pPr>
            <a:buFont typeface="+mj-lt"/>
            <a:buAutoNum type="alphaLcPeriod"/>
          </a:pPr>
          <a:r>
            <a:rPr lang="pt-BR" dirty="0"/>
            <a:t>Qual é o nível ideal no reservatório para evitar a ativação das bombas da SANEPAR durante o período de maior demanda (das 18h às 21h), sem comprometer o abastecimento de água para a população? </a:t>
          </a:r>
          <a:endParaRPr lang="en-US" dirty="0"/>
        </a:p>
      </dgm:t>
    </dgm:pt>
    <dgm:pt modelId="{5E55AEAB-43D3-480C-A39B-74A0B80BC14F}" type="parTrans" cxnId="{D1D99FAB-F4ED-4836-9C18-21F54690AAAF}">
      <dgm:prSet/>
      <dgm:spPr/>
      <dgm:t>
        <a:bodyPr/>
        <a:lstStyle/>
        <a:p>
          <a:endParaRPr lang="en-US"/>
        </a:p>
      </dgm:t>
    </dgm:pt>
    <dgm:pt modelId="{A1AEA819-F7FD-4773-826C-21E53C2C67C9}" type="sibTrans" cxnId="{D1D99FAB-F4ED-4836-9C18-21F54690AAAF}">
      <dgm:prSet/>
      <dgm:spPr/>
      <dgm:t>
        <a:bodyPr/>
        <a:lstStyle/>
        <a:p>
          <a:endParaRPr lang="en-US"/>
        </a:p>
      </dgm:t>
    </dgm:pt>
    <dgm:pt modelId="{1739C554-1EA1-41E0-BDCC-70A450B33D32}">
      <dgm:prSet/>
      <dgm:spPr/>
      <dgm:t>
        <a:bodyPr/>
        <a:lstStyle/>
        <a:p>
          <a:pPr>
            <a:buFont typeface="+mj-lt"/>
            <a:buAutoNum type="alphaLcPeriod"/>
          </a:pPr>
          <a:r>
            <a:rPr lang="pt-BR" dirty="0"/>
            <a:t>Identificar quais os horários de maior demanda das 18h às 21h.</a:t>
          </a:r>
          <a:endParaRPr lang="en-US" dirty="0"/>
        </a:p>
      </dgm:t>
    </dgm:pt>
    <dgm:pt modelId="{4E523FA1-872F-4791-B609-E24A243635EC}" type="parTrans" cxnId="{0B2021F6-6DDB-4222-A044-CD30BA180E82}">
      <dgm:prSet/>
      <dgm:spPr/>
      <dgm:t>
        <a:bodyPr/>
        <a:lstStyle/>
        <a:p>
          <a:endParaRPr lang="en-US"/>
        </a:p>
      </dgm:t>
    </dgm:pt>
    <dgm:pt modelId="{587248D0-16EB-490E-BC87-E3BAD50946C8}" type="sibTrans" cxnId="{0B2021F6-6DDB-4222-A044-CD30BA180E82}">
      <dgm:prSet/>
      <dgm:spPr/>
      <dgm:t>
        <a:bodyPr/>
        <a:lstStyle/>
        <a:p>
          <a:endParaRPr lang="en-US"/>
        </a:p>
      </dgm:t>
    </dgm:pt>
    <dgm:pt modelId="{B6986327-AA08-4532-BEFD-4AE495485546}">
      <dgm:prSet/>
      <dgm:spPr/>
      <dgm:t>
        <a:bodyPr/>
        <a:lstStyle/>
        <a:p>
          <a:pPr>
            <a:buFont typeface="+mj-lt"/>
            <a:buAutoNum type="alphaLcPeriod"/>
          </a:pPr>
          <a:r>
            <a:rPr lang="pt-BR" dirty="0"/>
            <a:t>Quanto deve-se armazenar previamente no reservatório para não acionar as bombas no horário de pico?</a:t>
          </a:r>
          <a:endParaRPr lang="en-US" dirty="0"/>
        </a:p>
      </dgm:t>
    </dgm:pt>
    <dgm:pt modelId="{750FDB43-7007-4012-8583-6594588B728E}" type="parTrans" cxnId="{86838042-7C08-44B0-BB8B-8B3E9256D0FA}">
      <dgm:prSet/>
      <dgm:spPr/>
      <dgm:t>
        <a:bodyPr/>
        <a:lstStyle/>
        <a:p>
          <a:endParaRPr lang="en-US"/>
        </a:p>
      </dgm:t>
    </dgm:pt>
    <dgm:pt modelId="{A6241CD6-6417-4E0C-AECB-A5E555A4B71B}" type="sibTrans" cxnId="{86838042-7C08-44B0-BB8B-8B3E9256D0FA}">
      <dgm:prSet/>
      <dgm:spPr/>
      <dgm:t>
        <a:bodyPr/>
        <a:lstStyle/>
        <a:p>
          <a:endParaRPr lang="en-US"/>
        </a:p>
      </dgm:t>
    </dgm:pt>
    <dgm:pt modelId="{AFBC36C6-0C99-4B62-9ADA-0F97FB8C1A3C}">
      <dgm:prSet/>
      <dgm:spPr/>
      <dgm:t>
        <a:bodyPr/>
        <a:lstStyle/>
        <a:p>
          <a:pPr>
            <a:buFont typeface="+mj-lt"/>
            <a:buAutoNum type="alphaLcPeriod"/>
          </a:pPr>
          <a:r>
            <a:rPr lang="pt-BR" dirty="0"/>
            <a:t>Se a vazão cresce e a pressão decresce, existe uma ANOMALIA na rede (com base no histórico).</a:t>
          </a:r>
          <a:endParaRPr lang="en-US" dirty="0"/>
        </a:p>
      </dgm:t>
    </dgm:pt>
    <dgm:pt modelId="{5B275691-D669-424B-B7BE-CF7EDF0F150A}" type="parTrans" cxnId="{1C571777-E180-4EC5-B468-5B10CEC17381}">
      <dgm:prSet/>
      <dgm:spPr/>
      <dgm:t>
        <a:bodyPr/>
        <a:lstStyle/>
        <a:p>
          <a:endParaRPr lang="en-US"/>
        </a:p>
      </dgm:t>
    </dgm:pt>
    <dgm:pt modelId="{56AFD7E3-9DC1-413C-A4F0-C2C8CBAFD676}" type="sibTrans" cxnId="{1C571777-E180-4EC5-B468-5B10CEC17381}">
      <dgm:prSet/>
      <dgm:spPr/>
      <dgm:t>
        <a:bodyPr/>
        <a:lstStyle/>
        <a:p>
          <a:endParaRPr lang="en-US"/>
        </a:p>
      </dgm:t>
    </dgm:pt>
    <dgm:pt modelId="{93A52D6F-DDD5-42CB-BB61-D8C321D74B5D}">
      <dgm:prSet/>
      <dgm:spPr/>
      <dgm:t>
        <a:bodyPr/>
        <a:lstStyle/>
        <a:p>
          <a:pPr>
            <a:buFont typeface="+mj-lt"/>
            <a:buAutoNum type="alphaLcPeriod"/>
          </a:pPr>
          <a:r>
            <a:rPr lang="pt-BR" dirty="0"/>
            <a:t>Existe tendência, padrão, sazonalidade para os dados destes três anos do Bairro Alto?</a:t>
          </a:r>
          <a:endParaRPr lang="en-US" dirty="0"/>
        </a:p>
      </dgm:t>
    </dgm:pt>
    <dgm:pt modelId="{53878FDE-9CF1-4626-9219-2B8F87D48C79}" type="parTrans" cxnId="{6661B5AF-5588-4B90-8D3A-908AA84492F8}">
      <dgm:prSet/>
      <dgm:spPr/>
      <dgm:t>
        <a:bodyPr/>
        <a:lstStyle/>
        <a:p>
          <a:endParaRPr lang="pt-BR"/>
        </a:p>
      </dgm:t>
    </dgm:pt>
    <dgm:pt modelId="{73166642-FAA9-459C-A3E8-16B13075F429}" type="sibTrans" cxnId="{6661B5AF-5588-4B90-8D3A-908AA84492F8}">
      <dgm:prSet/>
      <dgm:spPr/>
      <dgm:t>
        <a:bodyPr/>
        <a:lstStyle/>
        <a:p>
          <a:endParaRPr lang="pt-BR"/>
        </a:p>
      </dgm:t>
    </dgm:pt>
    <dgm:pt modelId="{66432B72-8E01-4EEA-86A2-801134005500}" type="pres">
      <dgm:prSet presAssocID="{727A5EFE-6FEF-4ADD-A49D-1EE90C3BE0E3}" presName="linear" presStyleCnt="0">
        <dgm:presLayoutVars>
          <dgm:animLvl val="lvl"/>
          <dgm:resizeHandles val="exact"/>
        </dgm:presLayoutVars>
      </dgm:prSet>
      <dgm:spPr/>
    </dgm:pt>
    <dgm:pt modelId="{155737D2-94AF-4FD7-B32E-99349DE347DA}" type="pres">
      <dgm:prSet presAssocID="{35E48304-AC75-4B8B-8E1B-EAA2932CC5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ECDDA10-5654-4FC4-BB78-FBF1A91F0C78}" type="pres">
      <dgm:prSet presAssocID="{35E48304-AC75-4B8B-8E1B-EAA2932CC5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AA8DD30-A69C-4DB9-B449-8FC486237EF5}" type="presOf" srcId="{93A52D6F-DDD5-42CB-BB61-D8C321D74B5D}" destId="{2ECDDA10-5654-4FC4-BB78-FBF1A91F0C78}" srcOrd="0" destOrd="1" presId="urn:microsoft.com/office/officeart/2005/8/layout/vList2"/>
    <dgm:cxn modelId="{F2B3055E-BF02-4313-AB0A-7F3300D14C7F}" type="presOf" srcId="{AFBC36C6-0C99-4B62-9ADA-0F97FB8C1A3C}" destId="{2ECDDA10-5654-4FC4-BB78-FBF1A91F0C78}" srcOrd="0" destOrd="4" presId="urn:microsoft.com/office/officeart/2005/8/layout/vList2"/>
    <dgm:cxn modelId="{86838042-7C08-44B0-BB8B-8B3E9256D0FA}" srcId="{35E48304-AC75-4B8B-8E1B-EAA2932CC543}" destId="{B6986327-AA08-4532-BEFD-4AE495485546}" srcOrd="3" destOrd="0" parTransId="{750FDB43-7007-4012-8583-6594588B728E}" sibTransId="{A6241CD6-6417-4E0C-AECB-A5E555A4B71B}"/>
    <dgm:cxn modelId="{70068266-131C-469D-920B-37205A4EE680}" type="presOf" srcId="{35E48304-AC75-4B8B-8E1B-EAA2932CC543}" destId="{155737D2-94AF-4FD7-B32E-99349DE347DA}" srcOrd="0" destOrd="0" presId="urn:microsoft.com/office/officeart/2005/8/layout/vList2"/>
    <dgm:cxn modelId="{9F859C66-1CB7-4451-B93E-A09F2B14D7DE}" type="presOf" srcId="{1739C554-1EA1-41E0-BDCC-70A450B33D32}" destId="{2ECDDA10-5654-4FC4-BB78-FBF1A91F0C78}" srcOrd="0" destOrd="2" presId="urn:microsoft.com/office/officeart/2005/8/layout/vList2"/>
    <dgm:cxn modelId="{1C571777-E180-4EC5-B468-5B10CEC17381}" srcId="{35E48304-AC75-4B8B-8E1B-EAA2932CC543}" destId="{AFBC36C6-0C99-4B62-9ADA-0F97FB8C1A3C}" srcOrd="4" destOrd="0" parTransId="{5B275691-D669-424B-B7BE-CF7EDF0F150A}" sibTransId="{56AFD7E3-9DC1-413C-A4F0-C2C8CBAFD676}"/>
    <dgm:cxn modelId="{CE4EBE96-A57D-45A8-B8AB-6695C70EE9AB}" type="presOf" srcId="{03D98366-FE6D-4E2A-A5F2-848345752688}" destId="{2ECDDA10-5654-4FC4-BB78-FBF1A91F0C78}" srcOrd="0" destOrd="0" presId="urn:microsoft.com/office/officeart/2005/8/layout/vList2"/>
    <dgm:cxn modelId="{D1D99FAB-F4ED-4836-9C18-21F54690AAAF}" srcId="{35E48304-AC75-4B8B-8E1B-EAA2932CC543}" destId="{03D98366-FE6D-4E2A-A5F2-848345752688}" srcOrd="0" destOrd="0" parTransId="{5E55AEAB-43D3-480C-A39B-74A0B80BC14F}" sibTransId="{A1AEA819-F7FD-4773-826C-21E53C2C67C9}"/>
    <dgm:cxn modelId="{6661B5AF-5588-4B90-8D3A-908AA84492F8}" srcId="{35E48304-AC75-4B8B-8E1B-EAA2932CC543}" destId="{93A52D6F-DDD5-42CB-BB61-D8C321D74B5D}" srcOrd="1" destOrd="0" parTransId="{53878FDE-9CF1-4626-9219-2B8F87D48C79}" sibTransId="{73166642-FAA9-459C-A3E8-16B13075F429}"/>
    <dgm:cxn modelId="{A18C04BB-5418-4FC4-8FC4-1EB132227106}" srcId="{727A5EFE-6FEF-4ADD-A49D-1EE90C3BE0E3}" destId="{35E48304-AC75-4B8B-8E1B-EAA2932CC543}" srcOrd="0" destOrd="0" parTransId="{9BE9D5C7-AF04-4388-B2CF-B06E8A6670F5}" sibTransId="{9742F6CB-5703-48CE-AA78-4DDD2AA239C8}"/>
    <dgm:cxn modelId="{426900D0-38B4-4437-943C-2A7E3E807B50}" type="presOf" srcId="{B6986327-AA08-4532-BEFD-4AE495485546}" destId="{2ECDDA10-5654-4FC4-BB78-FBF1A91F0C78}" srcOrd="0" destOrd="3" presId="urn:microsoft.com/office/officeart/2005/8/layout/vList2"/>
    <dgm:cxn modelId="{565ED6E5-A52F-427A-9E4A-B0E0FABF6422}" type="presOf" srcId="{727A5EFE-6FEF-4ADD-A49D-1EE90C3BE0E3}" destId="{66432B72-8E01-4EEA-86A2-801134005500}" srcOrd="0" destOrd="0" presId="urn:microsoft.com/office/officeart/2005/8/layout/vList2"/>
    <dgm:cxn modelId="{0B2021F6-6DDB-4222-A044-CD30BA180E82}" srcId="{35E48304-AC75-4B8B-8E1B-EAA2932CC543}" destId="{1739C554-1EA1-41E0-BDCC-70A450B33D32}" srcOrd="2" destOrd="0" parTransId="{4E523FA1-872F-4791-B609-E24A243635EC}" sibTransId="{587248D0-16EB-490E-BC87-E3BAD50946C8}"/>
    <dgm:cxn modelId="{5512B5E8-6213-44E1-8770-8C2FC3DE09DD}" type="presParOf" srcId="{66432B72-8E01-4EEA-86A2-801134005500}" destId="{155737D2-94AF-4FD7-B32E-99349DE347DA}" srcOrd="0" destOrd="0" presId="urn:microsoft.com/office/officeart/2005/8/layout/vList2"/>
    <dgm:cxn modelId="{35B6A8D1-97BD-49F1-A391-AC5DB58F7270}" type="presParOf" srcId="{66432B72-8E01-4EEA-86A2-801134005500}" destId="{2ECDDA10-5654-4FC4-BB78-FBF1A91F0C7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A5EFE-6FEF-4ADD-A49D-1EE90C3BE0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E48304-AC75-4B8B-8E1B-EAA2932CC543}">
      <dgm:prSet custT="1"/>
      <dgm:spPr/>
      <dgm:t>
        <a:bodyPr/>
        <a:lstStyle/>
        <a:p>
          <a:r>
            <a:rPr lang="pt-BR" sz="2800" dirty="0"/>
            <a:t>Descrição do Problema</a:t>
          </a:r>
          <a:endParaRPr lang="en-US" sz="2800" dirty="0"/>
        </a:p>
      </dgm:t>
    </dgm:pt>
    <dgm:pt modelId="{9BE9D5C7-AF04-4388-B2CF-B06E8A6670F5}" type="parTrans" cxnId="{A18C04BB-5418-4FC4-8FC4-1EB132227106}">
      <dgm:prSet/>
      <dgm:spPr/>
      <dgm:t>
        <a:bodyPr/>
        <a:lstStyle/>
        <a:p>
          <a:endParaRPr lang="en-US" sz="2800"/>
        </a:p>
      </dgm:t>
    </dgm:pt>
    <dgm:pt modelId="{9742F6CB-5703-48CE-AA78-4DDD2AA239C8}" type="sibTrans" cxnId="{A18C04BB-5418-4FC4-8FC4-1EB132227106}">
      <dgm:prSet/>
      <dgm:spPr/>
      <dgm:t>
        <a:bodyPr/>
        <a:lstStyle/>
        <a:p>
          <a:endParaRPr lang="en-US" sz="2800"/>
        </a:p>
      </dgm:t>
    </dgm:pt>
    <dgm:pt modelId="{03D98366-FE6D-4E2A-A5F2-84834575268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Bombas de sucção (B1, B2 e B3) - Frequência máxima: 60 Hz</a:t>
          </a:r>
          <a:endParaRPr lang="en-US" sz="2800" dirty="0"/>
        </a:p>
      </dgm:t>
    </dgm:pt>
    <dgm:pt modelId="{5E55AEAB-43D3-480C-A39B-74A0B80BC14F}" type="parTrans" cxnId="{D1D99FAB-F4ED-4836-9C18-21F54690AAAF}">
      <dgm:prSet/>
      <dgm:spPr/>
      <dgm:t>
        <a:bodyPr/>
        <a:lstStyle/>
        <a:p>
          <a:endParaRPr lang="en-US" sz="2800"/>
        </a:p>
      </dgm:t>
    </dgm:pt>
    <dgm:pt modelId="{A1AEA819-F7FD-4773-826C-21E53C2C67C9}" type="sibTrans" cxnId="{D1D99FAB-F4ED-4836-9C18-21F54690AAAF}">
      <dgm:prSet/>
      <dgm:spPr/>
      <dgm:t>
        <a:bodyPr/>
        <a:lstStyle/>
        <a:p>
          <a:endParaRPr lang="en-US" sz="2800"/>
        </a:p>
      </dgm:t>
    </dgm:pt>
    <dgm:pt modelId="{9B5DCF6D-5B6B-4033-AE1F-240F3C4E946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Nível do Reservatório (Câmara 1) LT01 (m³) - Previsão</a:t>
          </a:r>
        </a:p>
      </dgm:t>
    </dgm:pt>
    <dgm:pt modelId="{5D8650CC-C624-4E74-9733-CC77D177A7A7}" type="parTrans" cxnId="{CDA33401-1F9E-46E6-8FBE-8D02CBB65110}">
      <dgm:prSet/>
      <dgm:spPr/>
      <dgm:t>
        <a:bodyPr/>
        <a:lstStyle/>
        <a:p>
          <a:endParaRPr lang="pt-BR" sz="2800"/>
        </a:p>
      </dgm:t>
    </dgm:pt>
    <dgm:pt modelId="{445161CE-A96C-4ECD-B51C-1074EC329A1F}" type="sibTrans" cxnId="{CDA33401-1F9E-46E6-8FBE-8D02CBB65110}">
      <dgm:prSet/>
      <dgm:spPr/>
      <dgm:t>
        <a:bodyPr/>
        <a:lstStyle/>
        <a:p>
          <a:endParaRPr lang="pt-BR" sz="2800"/>
        </a:p>
      </dgm:t>
    </dgm:pt>
    <dgm:pt modelId="{5B56A917-4181-4719-81FF-96D26529B9F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Vazão de entrada (FT01) (m³/h)</a:t>
          </a:r>
        </a:p>
      </dgm:t>
    </dgm:pt>
    <dgm:pt modelId="{738D0ECD-971F-4A1E-9A90-E3B0A2CDAADD}" type="parTrans" cxnId="{B6866743-F20E-4FB3-BB74-27A9CB19B20D}">
      <dgm:prSet/>
      <dgm:spPr/>
      <dgm:t>
        <a:bodyPr/>
        <a:lstStyle/>
        <a:p>
          <a:endParaRPr lang="pt-BR" sz="2800"/>
        </a:p>
      </dgm:t>
    </dgm:pt>
    <dgm:pt modelId="{034910F0-00F8-4478-B678-1EA28BF8069F}" type="sibTrans" cxnId="{B6866743-F20E-4FB3-BB74-27A9CB19B20D}">
      <dgm:prSet/>
      <dgm:spPr/>
      <dgm:t>
        <a:bodyPr/>
        <a:lstStyle/>
        <a:p>
          <a:endParaRPr lang="pt-BR" sz="2800"/>
        </a:p>
      </dgm:t>
    </dgm:pt>
    <dgm:pt modelId="{9DC9DA2A-EE23-4C51-9F5A-2B8CB22A824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Vazão de gravidade (FT02) (m³/h)</a:t>
          </a:r>
        </a:p>
      </dgm:t>
    </dgm:pt>
    <dgm:pt modelId="{F431702A-2A2B-41AD-873F-9BDF28D47A03}" type="parTrans" cxnId="{5EF49FF5-719F-465F-AC54-7CF963F18E02}">
      <dgm:prSet/>
      <dgm:spPr/>
      <dgm:t>
        <a:bodyPr/>
        <a:lstStyle/>
        <a:p>
          <a:endParaRPr lang="pt-BR" sz="2800"/>
        </a:p>
      </dgm:t>
    </dgm:pt>
    <dgm:pt modelId="{046F6F41-E6DA-43D2-A388-22554F796AD4}" type="sibTrans" cxnId="{5EF49FF5-719F-465F-AC54-7CF963F18E02}">
      <dgm:prSet/>
      <dgm:spPr/>
      <dgm:t>
        <a:bodyPr/>
        <a:lstStyle/>
        <a:p>
          <a:endParaRPr lang="pt-BR" sz="2800"/>
        </a:p>
      </dgm:t>
    </dgm:pt>
    <dgm:pt modelId="{880F607A-6FDE-408F-9A39-F603FCC80BD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Vazão de recalque (FT03) (m³/h)</a:t>
          </a:r>
        </a:p>
      </dgm:t>
    </dgm:pt>
    <dgm:pt modelId="{34CC8D95-C736-4B04-877E-CDF7F68682A6}" type="parTrans" cxnId="{43080D73-1C8D-49D9-B6DD-F07D6BBBD20A}">
      <dgm:prSet/>
      <dgm:spPr/>
      <dgm:t>
        <a:bodyPr/>
        <a:lstStyle/>
        <a:p>
          <a:endParaRPr lang="pt-BR" sz="2800"/>
        </a:p>
      </dgm:t>
    </dgm:pt>
    <dgm:pt modelId="{F44CEFCD-B5C0-4CF8-AC69-6C716E5ACB87}" type="sibTrans" cxnId="{43080D73-1C8D-49D9-B6DD-F07D6BBBD20A}">
      <dgm:prSet/>
      <dgm:spPr/>
      <dgm:t>
        <a:bodyPr/>
        <a:lstStyle/>
        <a:p>
          <a:endParaRPr lang="pt-BR" sz="2800"/>
        </a:p>
      </dgm:t>
    </dgm:pt>
    <dgm:pt modelId="{C39216DB-549F-4918-A86C-97DFCEA5033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Pressão de Sucção (PT01SU) (</a:t>
          </a:r>
          <a:r>
            <a:rPr lang="pt-BR" sz="2800" dirty="0" err="1"/>
            <a:t>mca</a:t>
          </a:r>
          <a:r>
            <a:rPr lang="pt-BR" sz="2800" dirty="0"/>
            <a:t>)</a:t>
          </a:r>
        </a:p>
      </dgm:t>
    </dgm:pt>
    <dgm:pt modelId="{C2CFB98B-F7F6-4BDB-8FCF-9C912C693CF6}" type="parTrans" cxnId="{5CDBE316-955F-4C37-A90D-E7BC093FABB0}">
      <dgm:prSet/>
      <dgm:spPr/>
      <dgm:t>
        <a:bodyPr/>
        <a:lstStyle/>
        <a:p>
          <a:endParaRPr lang="pt-BR" sz="2800"/>
        </a:p>
      </dgm:t>
    </dgm:pt>
    <dgm:pt modelId="{2B56F05B-A860-4832-8900-3A031BD213CE}" type="sibTrans" cxnId="{5CDBE316-955F-4C37-A90D-E7BC093FABB0}">
      <dgm:prSet/>
      <dgm:spPr/>
      <dgm:t>
        <a:bodyPr/>
        <a:lstStyle/>
        <a:p>
          <a:endParaRPr lang="pt-BR" sz="2800"/>
        </a:p>
      </dgm:t>
    </dgm:pt>
    <dgm:pt modelId="{C537C84C-C660-448E-B4D7-0AD6B96AF12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800" dirty="0"/>
            <a:t>Pressão de Recalque (PT02RBAL) (</a:t>
          </a:r>
          <a:r>
            <a:rPr lang="pt-BR" sz="2800" dirty="0" err="1"/>
            <a:t>mca</a:t>
          </a:r>
          <a:r>
            <a:rPr lang="pt-BR" sz="2800" dirty="0"/>
            <a:t>)</a:t>
          </a:r>
        </a:p>
      </dgm:t>
    </dgm:pt>
    <dgm:pt modelId="{11BAA3E9-4143-4495-B62E-D1D705A6652F}" type="parTrans" cxnId="{FD4E738F-8046-4F39-9CA8-75D2DA33D8AA}">
      <dgm:prSet/>
      <dgm:spPr/>
      <dgm:t>
        <a:bodyPr/>
        <a:lstStyle/>
        <a:p>
          <a:endParaRPr lang="pt-BR" sz="2800"/>
        </a:p>
      </dgm:t>
    </dgm:pt>
    <dgm:pt modelId="{E9771088-0AA5-4414-855B-3F76FEDB3AEA}" type="sibTrans" cxnId="{FD4E738F-8046-4F39-9CA8-75D2DA33D8AA}">
      <dgm:prSet/>
      <dgm:spPr/>
      <dgm:t>
        <a:bodyPr/>
        <a:lstStyle/>
        <a:p>
          <a:endParaRPr lang="pt-BR" sz="2800"/>
        </a:p>
      </dgm:t>
    </dgm:pt>
    <dgm:pt modelId="{66432B72-8E01-4EEA-86A2-801134005500}" type="pres">
      <dgm:prSet presAssocID="{727A5EFE-6FEF-4ADD-A49D-1EE90C3BE0E3}" presName="linear" presStyleCnt="0">
        <dgm:presLayoutVars>
          <dgm:animLvl val="lvl"/>
          <dgm:resizeHandles val="exact"/>
        </dgm:presLayoutVars>
      </dgm:prSet>
      <dgm:spPr/>
    </dgm:pt>
    <dgm:pt modelId="{155737D2-94AF-4FD7-B32E-99349DE347DA}" type="pres">
      <dgm:prSet presAssocID="{35E48304-AC75-4B8B-8E1B-EAA2932CC5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ECDDA10-5654-4FC4-BB78-FBF1A91F0C78}" type="pres">
      <dgm:prSet presAssocID="{35E48304-AC75-4B8B-8E1B-EAA2932CC5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DA33401-1F9E-46E6-8FBE-8D02CBB65110}" srcId="{35E48304-AC75-4B8B-8E1B-EAA2932CC543}" destId="{9B5DCF6D-5B6B-4033-AE1F-240F3C4E9464}" srcOrd="1" destOrd="0" parTransId="{5D8650CC-C624-4E74-9733-CC77D177A7A7}" sibTransId="{445161CE-A96C-4ECD-B51C-1074EC329A1F}"/>
    <dgm:cxn modelId="{5CDBE316-955F-4C37-A90D-E7BC093FABB0}" srcId="{35E48304-AC75-4B8B-8E1B-EAA2932CC543}" destId="{C39216DB-549F-4918-A86C-97DFCEA5033A}" srcOrd="5" destOrd="0" parTransId="{C2CFB98B-F7F6-4BDB-8FCF-9C912C693CF6}" sibTransId="{2B56F05B-A860-4832-8900-3A031BD213CE}"/>
    <dgm:cxn modelId="{5A62532E-E7D0-4FD6-8CE9-18A51820B807}" type="presOf" srcId="{9DC9DA2A-EE23-4C51-9F5A-2B8CB22A8243}" destId="{2ECDDA10-5654-4FC4-BB78-FBF1A91F0C78}" srcOrd="0" destOrd="3" presId="urn:microsoft.com/office/officeart/2005/8/layout/vList2"/>
    <dgm:cxn modelId="{0565AA3D-E355-4584-82CE-BB6C22128EB8}" type="presOf" srcId="{C537C84C-C660-448E-B4D7-0AD6B96AF12A}" destId="{2ECDDA10-5654-4FC4-BB78-FBF1A91F0C78}" srcOrd="0" destOrd="6" presId="urn:microsoft.com/office/officeart/2005/8/layout/vList2"/>
    <dgm:cxn modelId="{B6866743-F20E-4FB3-BB74-27A9CB19B20D}" srcId="{35E48304-AC75-4B8B-8E1B-EAA2932CC543}" destId="{5B56A917-4181-4719-81FF-96D26529B9F5}" srcOrd="2" destOrd="0" parTransId="{738D0ECD-971F-4A1E-9A90-E3B0A2CDAADD}" sibTransId="{034910F0-00F8-4478-B678-1EA28BF8069F}"/>
    <dgm:cxn modelId="{46020E64-2287-4574-B086-68C4C43E717D}" type="presOf" srcId="{880F607A-6FDE-408F-9A39-F603FCC80BDB}" destId="{2ECDDA10-5654-4FC4-BB78-FBF1A91F0C78}" srcOrd="0" destOrd="4" presId="urn:microsoft.com/office/officeart/2005/8/layout/vList2"/>
    <dgm:cxn modelId="{70068266-131C-469D-920B-37205A4EE680}" type="presOf" srcId="{35E48304-AC75-4B8B-8E1B-EAA2932CC543}" destId="{155737D2-94AF-4FD7-B32E-99349DE347DA}" srcOrd="0" destOrd="0" presId="urn:microsoft.com/office/officeart/2005/8/layout/vList2"/>
    <dgm:cxn modelId="{43080D73-1C8D-49D9-B6DD-F07D6BBBD20A}" srcId="{35E48304-AC75-4B8B-8E1B-EAA2932CC543}" destId="{880F607A-6FDE-408F-9A39-F603FCC80BDB}" srcOrd="4" destOrd="0" parTransId="{34CC8D95-C736-4B04-877E-CDF7F68682A6}" sibTransId="{F44CEFCD-B5C0-4CF8-AC69-6C716E5ACB87}"/>
    <dgm:cxn modelId="{4EA75059-F8F6-441A-8D41-5D481B8F9823}" type="presOf" srcId="{9B5DCF6D-5B6B-4033-AE1F-240F3C4E9464}" destId="{2ECDDA10-5654-4FC4-BB78-FBF1A91F0C78}" srcOrd="0" destOrd="1" presId="urn:microsoft.com/office/officeart/2005/8/layout/vList2"/>
    <dgm:cxn modelId="{FD4E738F-8046-4F39-9CA8-75D2DA33D8AA}" srcId="{35E48304-AC75-4B8B-8E1B-EAA2932CC543}" destId="{C537C84C-C660-448E-B4D7-0AD6B96AF12A}" srcOrd="6" destOrd="0" parTransId="{11BAA3E9-4143-4495-B62E-D1D705A6652F}" sibTransId="{E9771088-0AA5-4414-855B-3F76FEDB3AEA}"/>
    <dgm:cxn modelId="{CE4EBE96-A57D-45A8-B8AB-6695C70EE9AB}" type="presOf" srcId="{03D98366-FE6D-4E2A-A5F2-848345752688}" destId="{2ECDDA10-5654-4FC4-BB78-FBF1A91F0C78}" srcOrd="0" destOrd="0" presId="urn:microsoft.com/office/officeart/2005/8/layout/vList2"/>
    <dgm:cxn modelId="{53A48998-A0DF-4C36-8FF4-53B360B8CBB2}" type="presOf" srcId="{5B56A917-4181-4719-81FF-96D26529B9F5}" destId="{2ECDDA10-5654-4FC4-BB78-FBF1A91F0C78}" srcOrd="0" destOrd="2" presId="urn:microsoft.com/office/officeart/2005/8/layout/vList2"/>
    <dgm:cxn modelId="{D1D99FAB-F4ED-4836-9C18-21F54690AAAF}" srcId="{35E48304-AC75-4B8B-8E1B-EAA2932CC543}" destId="{03D98366-FE6D-4E2A-A5F2-848345752688}" srcOrd="0" destOrd="0" parTransId="{5E55AEAB-43D3-480C-A39B-74A0B80BC14F}" sibTransId="{A1AEA819-F7FD-4773-826C-21E53C2C67C9}"/>
    <dgm:cxn modelId="{A18C04BB-5418-4FC4-8FC4-1EB132227106}" srcId="{727A5EFE-6FEF-4ADD-A49D-1EE90C3BE0E3}" destId="{35E48304-AC75-4B8B-8E1B-EAA2932CC543}" srcOrd="0" destOrd="0" parTransId="{9BE9D5C7-AF04-4388-B2CF-B06E8A6670F5}" sibTransId="{9742F6CB-5703-48CE-AA78-4DDD2AA239C8}"/>
    <dgm:cxn modelId="{535A27E3-CCDE-47AE-BC1F-EBA6EBAF66DC}" type="presOf" srcId="{C39216DB-549F-4918-A86C-97DFCEA5033A}" destId="{2ECDDA10-5654-4FC4-BB78-FBF1A91F0C78}" srcOrd="0" destOrd="5" presId="urn:microsoft.com/office/officeart/2005/8/layout/vList2"/>
    <dgm:cxn modelId="{565ED6E5-A52F-427A-9E4A-B0E0FABF6422}" type="presOf" srcId="{727A5EFE-6FEF-4ADD-A49D-1EE90C3BE0E3}" destId="{66432B72-8E01-4EEA-86A2-801134005500}" srcOrd="0" destOrd="0" presId="urn:microsoft.com/office/officeart/2005/8/layout/vList2"/>
    <dgm:cxn modelId="{5EF49FF5-719F-465F-AC54-7CF963F18E02}" srcId="{35E48304-AC75-4B8B-8E1B-EAA2932CC543}" destId="{9DC9DA2A-EE23-4C51-9F5A-2B8CB22A8243}" srcOrd="3" destOrd="0" parTransId="{F431702A-2A2B-41AD-873F-9BDF28D47A03}" sibTransId="{046F6F41-E6DA-43D2-A388-22554F796AD4}"/>
    <dgm:cxn modelId="{5512B5E8-6213-44E1-8770-8C2FC3DE09DD}" type="presParOf" srcId="{66432B72-8E01-4EEA-86A2-801134005500}" destId="{155737D2-94AF-4FD7-B32E-99349DE347DA}" srcOrd="0" destOrd="0" presId="urn:microsoft.com/office/officeart/2005/8/layout/vList2"/>
    <dgm:cxn modelId="{35B6A8D1-97BD-49F1-A391-AC5DB58F7270}" type="presParOf" srcId="{66432B72-8E01-4EEA-86A2-801134005500}" destId="{2ECDDA10-5654-4FC4-BB78-FBF1A91F0C7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BFE12-C0E1-4109-90ED-17971C4A6C8D}">
      <dsp:nvSpPr>
        <dsp:cNvPr id="0" name=""/>
        <dsp:cNvSpPr/>
      </dsp:nvSpPr>
      <dsp:spPr>
        <a:xfrm>
          <a:off x="0" y="134743"/>
          <a:ext cx="10239852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Questões da Pesquisa</a:t>
          </a:r>
          <a:endParaRPr lang="en-US" sz="3500" kern="1200"/>
        </a:p>
      </dsp:txBody>
      <dsp:txXfrm>
        <a:off x="40980" y="175723"/>
        <a:ext cx="10157892" cy="757514"/>
      </dsp:txXfrm>
    </dsp:sp>
    <dsp:sp modelId="{4529C481-5416-4B04-A802-43BD09645B25}">
      <dsp:nvSpPr>
        <dsp:cNvPr id="0" name=""/>
        <dsp:cNvSpPr/>
      </dsp:nvSpPr>
      <dsp:spPr>
        <a:xfrm>
          <a:off x="0" y="974218"/>
          <a:ext cx="10239852" cy="347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115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pt-BR" sz="2700" kern="1200" dirty="0"/>
            <a:t>Qual é a adequação da pressão atual para atender à demanda diária?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pt-BR" sz="2700" kern="1200" dirty="0"/>
            <a:t>Qual é o volume mínimo de água necessário no reservatório para evitar o acionamento das bombas durante o horário de pico?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pt-BR" sz="2700" kern="1200" dirty="0"/>
            <a:t>Qual é a vazão ótima para atender à demanda diária?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pt-BR" sz="2700" kern="1200" dirty="0"/>
            <a:t>Como encontrar o ponto de equilíbrio entre a demanda e a vazão?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pt-BR" sz="2700" kern="1200" dirty="0"/>
            <a:t>Qual é o impacto do acionamento das bombas durante o horário de pico?</a:t>
          </a:r>
          <a:endParaRPr lang="en-US" sz="2700" kern="1200" dirty="0"/>
        </a:p>
      </dsp:txBody>
      <dsp:txXfrm>
        <a:off x="0" y="974218"/>
        <a:ext cx="10239852" cy="347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737D2-94AF-4FD7-B32E-99349DE347DA}">
      <dsp:nvSpPr>
        <dsp:cNvPr id="0" name=""/>
        <dsp:cNvSpPr/>
      </dsp:nvSpPr>
      <dsp:spPr>
        <a:xfrm>
          <a:off x="0" y="28498"/>
          <a:ext cx="11118574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Questões da Pesquisa Ramificações da Q5</a:t>
          </a:r>
          <a:endParaRPr lang="en-US" sz="3100" kern="1200" dirty="0"/>
        </a:p>
      </dsp:txBody>
      <dsp:txXfrm>
        <a:off x="36296" y="64794"/>
        <a:ext cx="11045982" cy="670943"/>
      </dsp:txXfrm>
    </dsp:sp>
    <dsp:sp modelId="{2ECDDA10-5654-4FC4-BB78-FBF1A91F0C78}">
      <dsp:nvSpPr>
        <dsp:cNvPr id="0" name=""/>
        <dsp:cNvSpPr/>
      </dsp:nvSpPr>
      <dsp:spPr>
        <a:xfrm>
          <a:off x="0" y="772033"/>
          <a:ext cx="11118574" cy="378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1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lphaLcPeriod"/>
          </a:pPr>
          <a:r>
            <a:rPr lang="pt-BR" sz="2400" kern="1200" dirty="0"/>
            <a:t>Qual é o nível ideal no reservatório para evitar a ativação das bombas da SANEPAR durante o período de maior demanda (das 18h às 21h), sem comprometer o abastecimento de água para a população?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lphaLcPeriod"/>
          </a:pPr>
          <a:r>
            <a:rPr lang="pt-BR" sz="2400" kern="1200" dirty="0"/>
            <a:t>Existe tendência, padrão, sazonalidade para os dados destes três anos do Bairro Alto?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lphaLcPeriod"/>
          </a:pPr>
          <a:r>
            <a:rPr lang="pt-BR" sz="2400" kern="1200" dirty="0"/>
            <a:t>Identificar quais os horários de maior demanda das 18h às 21h.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lphaLcPeriod"/>
          </a:pPr>
          <a:r>
            <a:rPr lang="pt-BR" sz="2400" kern="1200" dirty="0"/>
            <a:t>Quanto deve-se armazenar previamente no reservatório para não acionar as bombas no horário de pico?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lphaLcPeriod"/>
          </a:pPr>
          <a:r>
            <a:rPr lang="pt-BR" sz="2400" kern="1200" dirty="0"/>
            <a:t>Se a vazão cresce e a pressão decresce, existe uma ANOMALIA na rede (com base no histórico).</a:t>
          </a:r>
          <a:endParaRPr lang="en-US" sz="2400" kern="1200" dirty="0"/>
        </a:p>
      </dsp:txBody>
      <dsp:txXfrm>
        <a:off x="0" y="772033"/>
        <a:ext cx="11118574" cy="3786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737D2-94AF-4FD7-B32E-99349DE347DA}">
      <dsp:nvSpPr>
        <dsp:cNvPr id="0" name=""/>
        <dsp:cNvSpPr/>
      </dsp:nvSpPr>
      <dsp:spPr>
        <a:xfrm>
          <a:off x="0" y="45523"/>
          <a:ext cx="887457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Descrição do Problema</a:t>
          </a:r>
          <a:endParaRPr lang="en-US" sz="2800" kern="1200" dirty="0"/>
        </a:p>
      </dsp:txBody>
      <dsp:txXfrm>
        <a:off x="41123" y="86646"/>
        <a:ext cx="8792327" cy="760154"/>
      </dsp:txXfrm>
    </dsp:sp>
    <dsp:sp modelId="{2ECDDA10-5654-4FC4-BB78-FBF1A91F0C78}">
      <dsp:nvSpPr>
        <dsp:cNvPr id="0" name=""/>
        <dsp:cNvSpPr/>
      </dsp:nvSpPr>
      <dsp:spPr>
        <a:xfrm>
          <a:off x="0" y="887923"/>
          <a:ext cx="8874573" cy="3725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768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Bombas de sucção (B1, B2 e B3) - Frequência máxima: 60 Hz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Nível do Reservatório (Câmara 1) LT01 (m³) - Previsão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Vazão de entrada (FT01) (m³/h)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Vazão de gravidade (FT02) (m³/h)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Vazão de recalque (FT03) (m³/h)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Pressão de Sucção (PT01SU) (</a:t>
          </a:r>
          <a:r>
            <a:rPr lang="pt-BR" sz="2800" kern="1200" dirty="0" err="1"/>
            <a:t>mca</a:t>
          </a:r>
          <a:r>
            <a:rPr lang="pt-BR" sz="2800" kern="1200" dirty="0"/>
            <a:t>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2800" kern="1200" dirty="0"/>
            <a:t>Pressão de Recalque (PT02RBAL) (</a:t>
          </a:r>
          <a:r>
            <a:rPr lang="pt-BR" sz="2800" kern="1200" dirty="0" err="1"/>
            <a:t>mca</a:t>
          </a:r>
          <a:r>
            <a:rPr lang="pt-BR" sz="2800" kern="1200" dirty="0"/>
            <a:t>)</a:t>
          </a:r>
        </a:p>
      </dsp:txBody>
      <dsp:txXfrm>
        <a:off x="0" y="887923"/>
        <a:ext cx="8874573" cy="3725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3FD4E3-4936-D681-B134-DDEF3E0E6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A41B8A-00CC-CCE4-A949-7F3882882A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5C0275-259E-48D8-8A1F-562A5DF31262}" type="datetimeFigureOut">
              <a:rPr lang="pt-BR"/>
              <a:pPr>
                <a:defRPr/>
              </a:pPr>
              <a:t>05/10/2023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4A298D-D032-3D10-D845-805024E0F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42B36B-6F10-2478-6880-44AFFC1240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04420F-3D8E-4ED4-8340-31F18122245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5B8B182-F289-9806-FFCC-468CBDD06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78EE26-E727-867E-09FF-EF068636E6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1B18B4-075E-45B6-B970-D96F67C99426}" type="datetimeFigureOut">
              <a:rPr lang="pt-BR"/>
              <a:pPr>
                <a:defRPr/>
              </a:pPr>
              <a:t>05/10/2023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AB97A429-8E06-0A4B-4389-3828A314E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FEA5C26E-BC52-5913-FBAF-E1DCCB2CE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159401-93DF-A4E5-B1C9-E18E6C74B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46D838-7E1D-E03C-C628-E6C86CBA3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D5D0-BE47-45E9-8079-6E112385B57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:a16="http://schemas.microsoft.com/office/drawing/2014/main" id="{D90DDB23-6903-D60F-7D94-523AAC9CB8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:a16="http://schemas.microsoft.com/office/drawing/2014/main" id="{28F3D18C-CB7B-E6B2-22E3-528F60348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83CC8822-20D6-FCD2-4B14-C4B07F80BFAA}"/>
              </a:ext>
            </a:extLst>
          </p:cNvPr>
          <p:cNvSpPr/>
          <p:nvPr userDrawn="1"/>
        </p:nvSpPr>
        <p:spPr>
          <a:xfrm>
            <a:off x="1839913" y="1390650"/>
            <a:ext cx="520700" cy="46038"/>
          </a:xfrm>
          <a:custGeom>
            <a:avLst/>
            <a:gdLst/>
            <a:ahLst/>
            <a:cxnLst/>
            <a:rect l="l" t="t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ln w="38100">
            <a:solidFill>
              <a:srgbClr val="FF0141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>
              <a:latin typeface="+mn-lt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34EACA0-7C72-154C-65BC-F4BFB71B38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38188"/>
            <a:ext cx="8636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0497" y="5518650"/>
            <a:ext cx="4781810" cy="5289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800" i="1" kern="1200" spc="-4" dirty="0">
                <a:solidFill>
                  <a:srgbClr val="515151"/>
                </a:solidFill>
                <a:latin typeface="+mn-l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879596" y="2430317"/>
            <a:ext cx="4772711" cy="20913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2700" marR="5080" indent="0" algn="l" defTabSz="914400" rtl="0" eaLnBrk="1" latinLnBrk="0" hangingPunct="1">
              <a:lnSpc>
                <a:spcPct val="80000"/>
              </a:lnSpc>
              <a:spcBef>
                <a:spcPts val="805"/>
              </a:spcBef>
              <a:buNone/>
              <a:defRPr lang="pt-BR" sz="4000" b="1" kern="1200" spc="-46" dirty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1821127" y="1013918"/>
            <a:ext cx="4383458" cy="2940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1600" b="1" kern="1200" spc="0" dirty="0" smtClean="0">
                <a:solidFill>
                  <a:srgbClr val="51515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4295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365A71B-02B3-623A-6A76-E46A10967C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B0D83865-04B3-FFC8-50AB-02AB94849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79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325C9655-8C7B-22B1-1AC6-E187200032A6}"/>
              </a:ext>
            </a:extLst>
          </p:cNvPr>
          <p:cNvSpPr>
            <a:spLocks/>
          </p:cNvSpPr>
          <p:nvPr userDrawn="1"/>
        </p:nvSpPr>
        <p:spPr bwMode="auto">
          <a:xfrm>
            <a:off x="939800" y="5000625"/>
            <a:ext cx="446088" cy="0"/>
          </a:xfrm>
          <a:custGeom>
            <a:avLst/>
            <a:gdLst>
              <a:gd name="T0" fmla="*/ 0 w 714375"/>
              <a:gd name="T1" fmla="*/ 446088 w 71437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714375">
                <a:moveTo>
                  <a:pt x="0" y="0"/>
                </a:moveTo>
                <a:lnTo>
                  <a:pt x="714375" y="0"/>
                </a:lnTo>
              </a:path>
            </a:pathLst>
          </a:custGeom>
          <a:noFill/>
          <a:ln w="38100">
            <a:solidFill>
              <a:srgbClr val="FF01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165BF6D-5916-4DFF-3F07-63950C43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4171950"/>
            <a:ext cx="13382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920479" y="3788002"/>
            <a:ext cx="5988321" cy="101333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pt-BR" sz="3600" b="1" i="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940384" y="5380635"/>
            <a:ext cx="4104130" cy="294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929" indent="0" algn="l" defTabSz="642915" rtl="0" eaLnBrk="1" latinLnBrk="0" hangingPunct="1">
              <a:lnSpc>
                <a:spcPct val="100000"/>
              </a:lnSpc>
              <a:spcBef>
                <a:spcPts val="63"/>
              </a:spcBef>
              <a:buNone/>
              <a:defRPr lang="pt-BR" sz="2200" b="1" kern="1200" spc="0" dirty="0" smtClean="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9529" y="5731080"/>
            <a:ext cx="4104130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2700" algn="l" defTabSz="914400" rtl="0" eaLnBrk="1" latinLnBrk="0" hangingPunct="1">
              <a:lnSpc>
                <a:spcPct val="100000"/>
              </a:lnSpc>
              <a:spcBef>
                <a:spcPts val="95"/>
              </a:spcBef>
              <a:defRPr lang="pt-BR" sz="1600" i="1" kern="1200" spc="-4" dirty="0">
                <a:solidFill>
                  <a:srgbClr val="F1F1F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A8CFD649-82E1-D46A-2ECB-64DF07CB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0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_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260" y="1689101"/>
            <a:ext cx="10367481" cy="436126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361950" indent="-3619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800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900113" indent="-442913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1254125" indent="-339725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8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703388" indent="-331788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2152650" indent="-32385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sz="24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E6F0AD2-D45B-E8E7-2F98-CB7184C00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95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/>
          <p:cNvSpPr>
            <a:spLocks noGrp="1"/>
          </p:cNvSpPr>
          <p:nvPr>
            <p:ph type="pic" sz="quarter" idx="11"/>
          </p:nvPr>
        </p:nvSpPr>
        <p:spPr>
          <a:xfrm>
            <a:off x="5036820" y="969061"/>
            <a:ext cx="6124208" cy="472720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3D3D3D"/>
                </a:solidFill>
              </a:defRPr>
            </a:lvl1pPr>
          </a:lstStyle>
          <a:p>
            <a:pPr lvl="0"/>
            <a:endParaRPr lang="pt-BR" noProof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912260" y="1897449"/>
            <a:ext cx="3124335" cy="15750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3824" y="3639822"/>
            <a:ext cx="3122771" cy="157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6"/>
          </p:nvPr>
        </p:nvSpPr>
        <p:spPr>
          <a:xfrm>
            <a:off x="5036820" y="5771121"/>
            <a:ext cx="6124208" cy="2356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100" kern="1200" spc="-14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6422A7-1BED-AAC2-265D-9BBF62D7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79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CB3811-184D-C2AC-B00A-A37B036A2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1B0E1-BE24-E24F-9B0F-980466A5FC80}"/>
              </a:ext>
            </a:extLst>
          </p:cNvPr>
          <p:cNvSpPr/>
          <p:nvPr userDrawn="1"/>
        </p:nvSpPr>
        <p:spPr>
          <a:xfrm>
            <a:off x="1008063" y="2141538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06A39D-8FB7-AAC9-EC85-4EC382F74CB8}"/>
              </a:ext>
            </a:extLst>
          </p:cNvPr>
          <p:cNvSpPr/>
          <p:nvPr userDrawn="1"/>
        </p:nvSpPr>
        <p:spPr>
          <a:xfrm>
            <a:off x="1008063" y="4170363"/>
            <a:ext cx="1019175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F7E487-7559-BCBC-8F93-5BD465E3A99F}"/>
              </a:ext>
            </a:extLst>
          </p:cNvPr>
          <p:cNvSpPr/>
          <p:nvPr userDrawn="1"/>
        </p:nvSpPr>
        <p:spPr>
          <a:xfrm>
            <a:off x="5938838" y="2141538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408FD3-DF0A-FF5F-8254-F4CF2820F245}"/>
              </a:ext>
            </a:extLst>
          </p:cNvPr>
          <p:cNvSpPr/>
          <p:nvPr userDrawn="1"/>
        </p:nvSpPr>
        <p:spPr>
          <a:xfrm>
            <a:off x="5938838" y="4170363"/>
            <a:ext cx="1017587" cy="1019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7B7B7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Espaço Reservado para Texto 11"/>
          <p:cNvSpPr>
            <a:spLocks noGrp="1"/>
          </p:cNvSpPr>
          <p:nvPr>
            <p:ph type="body" sz="quarter" idx="16"/>
          </p:nvPr>
        </p:nvSpPr>
        <p:spPr>
          <a:xfrm>
            <a:off x="2342541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Texto 11"/>
          <p:cNvSpPr>
            <a:spLocks noGrp="1"/>
          </p:cNvSpPr>
          <p:nvPr>
            <p:ph type="body" sz="quarter" idx="17"/>
          </p:nvPr>
        </p:nvSpPr>
        <p:spPr>
          <a:xfrm>
            <a:off x="2342541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Texto 11"/>
          <p:cNvSpPr>
            <a:spLocks noGrp="1"/>
          </p:cNvSpPr>
          <p:nvPr>
            <p:ph type="body" sz="quarter" idx="18"/>
          </p:nvPr>
        </p:nvSpPr>
        <p:spPr>
          <a:xfrm>
            <a:off x="7272564" y="2142288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Espaço Reservado para Texto 11"/>
          <p:cNvSpPr>
            <a:spLocks noGrp="1"/>
          </p:cNvSpPr>
          <p:nvPr>
            <p:ph type="body" sz="quarter" idx="19"/>
          </p:nvPr>
        </p:nvSpPr>
        <p:spPr>
          <a:xfrm>
            <a:off x="7272564" y="4171146"/>
            <a:ext cx="3085904" cy="14010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858" indent="0" algn="l" defTabSz="128576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pt-BR" sz="2000" kern="1200" spc="-14" dirty="0">
                <a:solidFill>
                  <a:srgbClr val="58595B"/>
                </a:solidFill>
                <a:latin typeface="+mn-lt"/>
                <a:ea typeface="+mn-ea"/>
                <a:cs typeface="Calibri Light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912260" y="558800"/>
            <a:ext cx="10367481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Número de Slide 1">
            <a:extLst>
              <a:ext uri="{FF2B5EF4-FFF2-40B4-BE49-F238E27FC236}">
                <a16:creationId xmlns:a16="http://schemas.microsoft.com/office/drawing/2014/main" id="{F7D63C4C-A0F1-E846-67B0-10E7BC455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824" y="1398178"/>
            <a:ext cx="10364352" cy="4061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 sz="2000"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2pPr>
            <a:lvl3pPr marL="9144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3pPr>
            <a:lvl4pPr marL="13716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4pPr>
            <a:lvl5pPr marL="1828800" indent="0">
              <a:lnSpc>
                <a:spcPct val="114000"/>
              </a:lnSpc>
              <a:buClr>
                <a:srgbClr val="D24452"/>
              </a:buClr>
              <a:buFont typeface="Wingdings" panose="05000000000000000000" pitchFamily="2" charset="2"/>
              <a:buNone/>
              <a:defRPr>
                <a:solidFill>
                  <a:srgbClr val="515151"/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1A1FB0-332B-E3BD-4966-E7712433E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65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5341620" y="1689102"/>
            <a:ext cx="6342380" cy="423925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486155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5341621" y="558800"/>
            <a:ext cx="6342380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4861559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EDEF2A-9725-3295-DAF1-D0B4D95645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00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7330440" y="1689102"/>
            <a:ext cx="4353559" cy="4246878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tabLst>
                <a:tab pos="268288" algn="l"/>
              </a:tabLst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buClr>
                <a:srgbClr val="8A0638"/>
              </a:buClr>
              <a:buFont typeface="Wingdings" panose="05000000000000000000" pitchFamily="2" charset="2"/>
              <a:buChar char="§"/>
              <a:defRPr lang="pt-BR" sz="2109" kern="1200" spc="-7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Espaço Reservado para Imagem 14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896098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i="1"/>
            </a:lvl1pPr>
          </a:lstStyle>
          <a:p>
            <a:pPr lvl="0"/>
            <a:endParaRPr lang="pt-BR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/>
          </p:nvPr>
        </p:nvSpPr>
        <p:spPr>
          <a:xfrm>
            <a:off x="7330441" y="558800"/>
            <a:ext cx="4353559" cy="8881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7"/>
          </p:nvPr>
        </p:nvSpPr>
        <p:spPr>
          <a:xfrm>
            <a:off x="0" y="6613300"/>
            <a:ext cx="6896098" cy="2446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180000" anchor="ctr" anchorCtr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buClr>
                <a:srgbClr val="E98F69"/>
              </a:buClr>
              <a:buFont typeface="Arial" panose="020B0604020202020204" pitchFamily="34" charset="0"/>
              <a:buNone/>
              <a:tabLst>
                <a:tab pos="536576" algn="l"/>
              </a:tabLst>
              <a:defRPr lang="pt-BR" sz="1050" kern="1200" spc="-14" dirty="0" smtClean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3716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22860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2004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114800" indent="-457200" algn="l" defTabSz="1828800" rtl="0" eaLnBrk="1" latinLnBrk="0" hangingPunct="1">
              <a:lnSpc>
                <a:spcPct val="114000"/>
              </a:lnSpc>
              <a:buClr>
                <a:srgbClr val="E98F69"/>
              </a:buClr>
              <a:buFont typeface="Arial" panose="020B0604020202020204" pitchFamily="34" charset="0"/>
              <a:buChar char="•"/>
              <a:defRPr lang="pt-BR" sz="4200" kern="1200" spc="-14" dirty="0" smtClean="0">
                <a:solidFill>
                  <a:srgbClr val="51515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FB6989-CEF6-EF1C-FD35-DD3B23B8A3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80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LAVRA-CHAVE/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D336A4D-A655-10BE-C5DB-E13DD58BBA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938463"/>
            <a:ext cx="704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2579838" y="3767512"/>
            <a:ext cx="7627573" cy="3447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200" b="0" i="1">
                <a:solidFill>
                  <a:srgbClr val="51515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10"/>
          </p:nvPr>
        </p:nvSpPr>
        <p:spPr>
          <a:xfrm>
            <a:off x="2579838" y="2310197"/>
            <a:ext cx="7627573" cy="1291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80000"/>
              </a:lnSpc>
              <a:buNone/>
              <a:defRPr lang="pt-BR" sz="3600" b="1" i="0" kern="1200" dirty="0" smtClean="0">
                <a:solidFill>
                  <a:srgbClr val="51515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1AE50B80-98A7-FC0F-20DB-046078902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3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3B77B415-8DF7-8F5E-6491-15DABC2E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F82605-6DD4-A422-D476-60BE0568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DB0B62-B048-677F-BC2A-127FB994D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EB9A-C775-4684-BA13-CA1F73C85196}" type="datetime1">
              <a:rPr lang="en-US" smtClean="0"/>
              <a:t>10/5/2023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D3373B-E774-170D-F8F0-1A86DA7D2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33839C25-F858-7BD5-4BDF-9B4C9B5EE4C9}"/>
              </a:ext>
            </a:extLst>
          </p:cNvPr>
          <p:cNvSpPr/>
          <p:nvPr userDrawn="1"/>
        </p:nvSpPr>
        <p:spPr>
          <a:xfrm>
            <a:off x="322263" y="6550025"/>
            <a:ext cx="10718800" cy="68263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 ker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027" name="Gráfico 1">
            <a:extLst>
              <a:ext uri="{FF2B5EF4-FFF2-40B4-BE49-F238E27FC236}">
                <a16:creationId xmlns:a16="http://schemas.microsoft.com/office/drawing/2014/main" id="{1644DF40-440C-C3AA-900E-F934369B56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DA60D2-6C80-E43A-F37E-532426315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571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DC073-AE74-4084-B804-5C52294C653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2AAD7050-05CD-37FB-9B50-5C4C9FBD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CEFD85-91A2-3754-4DDB-88492460A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AE9B24-A850-1D79-0D55-1EE971FFB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582C-D13E-4562-8BC9-2B581F4C20D0}" type="datetime1">
              <a:rPr lang="en-US" smtClean="0"/>
              <a:t>10/5/2023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0705E0-DC7B-63D6-3581-5897F6D05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803" r:id="rId4"/>
    <p:sldLayoutId id="2147483798" r:id="rId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25B02F2D-D575-8C3B-4711-AC8504C7B75A}"/>
              </a:ext>
            </a:extLst>
          </p:cNvPr>
          <p:cNvSpPr/>
          <p:nvPr userDrawn="1"/>
        </p:nvSpPr>
        <p:spPr>
          <a:xfrm>
            <a:off x="5387975" y="6551613"/>
            <a:ext cx="5653088" cy="904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2051" name="Gráfico 3">
            <a:extLst>
              <a:ext uri="{FF2B5EF4-FFF2-40B4-BE49-F238E27FC236}">
                <a16:creationId xmlns:a16="http://schemas.microsoft.com/office/drawing/2014/main" id="{08E039B1-891F-589B-3086-3F99A67662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D8A7EF-A804-8B65-CF11-01EF4A08C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638" y="215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0AE4-FF34-4584-8318-5D865B7B935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F72FCB66-7DD7-E7AA-5CF9-79E3CA49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B3C1B8-5F30-10BE-D23D-4B3F1218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9CE2047-D4DD-61B5-D94A-654E73CBE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500F-1452-4F4F-9F32-411CB62482CE}" type="datetime1">
              <a:rPr lang="en-US" smtClean="0"/>
              <a:t>10/5/2023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AE85B28-67C4-A448-55A0-08039C0B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73099266-8C25-BE9B-99CE-399D304D92B5}"/>
              </a:ext>
            </a:extLst>
          </p:cNvPr>
          <p:cNvSpPr/>
          <p:nvPr userDrawn="1"/>
        </p:nvSpPr>
        <p:spPr>
          <a:xfrm>
            <a:off x="7445375" y="6551613"/>
            <a:ext cx="3595688" cy="306387"/>
          </a:xfrm>
          <a:custGeom>
            <a:avLst/>
            <a:gdLst/>
            <a:ahLst/>
            <a:cxnLst/>
            <a:rect l="l" t="t" r="r" b="b"/>
            <a:pathLst>
              <a:path w="12089765">
                <a:moveTo>
                  <a:pt x="0" y="0"/>
                </a:moveTo>
                <a:lnTo>
                  <a:pt x="12089422" y="0"/>
                </a:lnTo>
              </a:path>
            </a:pathLst>
          </a:custGeom>
          <a:ln w="38100">
            <a:solidFill>
              <a:srgbClr val="8A0538"/>
            </a:solidFill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890" u="sng">
              <a:latin typeface="+mn-lt"/>
            </a:endParaRPr>
          </a:p>
        </p:txBody>
      </p:sp>
      <p:pic>
        <p:nvPicPr>
          <p:cNvPr id="3075" name="Gráfico 4">
            <a:extLst>
              <a:ext uri="{FF2B5EF4-FFF2-40B4-BE49-F238E27FC236}">
                <a16:creationId xmlns:a16="http://schemas.microsoft.com/office/drawing/2014/main" id="{FE8412D8-E6BF-0D21-3FD9-944E6D3B25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88" y="6042025"/>
            <a:ext cx="666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067845-95D2-FBA8-0A2D-73F2EEDE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3219" y="333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46C2-75D8-4236-8481-002E8A78D5A9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Título 3">
            <a:extLst>
              <a:ext uri="{FF2B5EF4-FFF2-40B4-BE49-F238E27FC236}">
                <a16:creationId xmlns:a16="http://schemas.microsoft.com/office/drawing/2014/main" id="{081E0222-4EA2-E0AB-1C00-EB19C1D4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6071DB-F943-3334-B292-63FB0D9B8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1288DBA7-8135-8617-5489-94570B80F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186D8-AC1E-41EE-A6DC-5303865C1662}" type="datetime1">
              <a:rPr lang="en-US" smtClean="0"/>
              <a:t>10/5/2023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BD1AAD-BDEA-E01B-8156-D9B1BB637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215AD3F-86B5-A561-8A43-9E8245C5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3743" y="855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A7CD-85B6-495E-ABDD-47B21D2F8657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F94C16E7-C9D9-9E4A-6496-8B13D62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9FC514-2E70-2C29-EFDA-5740B3FA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159213-447A-169E-32EF-976106DE1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E662E-050E-4A7D-9DE5-79A46029EA94}" type="datetime1">
              <a:rPr lang="en-US" smtClean="0"/>
              <a:t>10/5/2023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D3B-8362-85A1-AFCF-D81A89609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A8283D-2A44-0186-56CE-42BDD431C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2120" y="13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68D5-8BE0-400E-89A0-6FD5CFCF7835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567DBB26-39A7-C1C8-FC27-998853DE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A50DC-126B-513E-59F0-ACC1C5F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2E89D8-1C5C-6D80-2CA1-AAF4FE42F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FF9BB-45C3-4CE3-9D21-3A2DBFFD0D5F}" type="datetime1">
              <a:rPr lang="en-US" smtClean="0"/>
              <a:t>10/5/2023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0CEF44-2133-4554-6821-8272A12E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8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2FC46-6A2E-9756-F672-73EF8419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9" y="5128591"/>
            <a:ext cx="4881493" cy="91819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i="0" dirty="0">
                <a:solidFill>
                  <a:schemeClr val="tx1"/>
                </a:solidFill>
              </a:rPr>
              <a:t>Orientando: Franchesco Sanches dos Santos</a:t>
            </a:r>
            <a:br>
              <a:rPr lang="pt-BR" i="0" dirty="0">
                <a:solidFill>
                  <a:schemeClr val="tx1"/>
                </a:solidFill>
              </a:rPr>
            </a:br>
            <a:r>
              <a:rPr lang="pt-BR" i="0" dirty="0">
                <a:solidFill>
                  <a:schemeClr val="tx1"/>
                </a:solidFill>
              </a:rPr>
              <a:t>Orientador: Dr. Leandro dos Santos Coelho</a:t>
            </a:r>
            <a:br>
              <a:rPr lang="pt-BR" i="0" dirty="0">
                <a:solidFill>
                  <a:schemeClr val="tx1"/>
                </a:solidFill>
              </a:rPr>
            </a:br>
            <a:r>
              <a:rPr lang="pt-BR" i="0" dirty="0">
                <a:solidFill>
                  <a:schemeClr val="tx1"/>
                </a:solidFill>
              </a:rPr>
              <a:t>Coorientadora: Dra. Viviana Cocco Mariani</a:t>
            </a:r>
            <a:endParaRPr i="0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AB0D7E-6996-6088-364E-F6E90A0FEB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900" y="2430463"/>
            <a:ext cx="6324600" cy="2090737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R="0" algn="ctr">
              <a:spcBef>
                <a:spcPts val="800"/>
              </a:spcBef>
              <a:defRPr/>
            </a:pPr>
            <a:r>
              <a:rPr lang="pt-BR" alt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Explorando Modelos de Previsão de Séries Temporais no Abastecimento de Água</a:t>
            </a:r>
            <a:endParaRPr alt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2" name="Espaço Reservado para Texto 3">
            <a:extLst>
              <a:ext uri="{FF2B5EF4-FFF2-40B4-BE49-F238E27FC236}">
                <a16:creationId xmlns:a16="http://schemas.microsoft.com/office/drawing/2014/main" id="{DBFC15A6-F5F4-513E-9BFE-C97568FB340E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820862" y="437323"/>
            <a:ext cx="5100637" cy="996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7938" defTabSz="641350"/>
            <a:r>
              <a:rPr lang="pt-BR" alt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Pontifícia Universidade Católica do Paraná (PUC-PR)</a:t>
            </a:r>
          </a:p>
          <a:p>
            <a:pPr marL="7938" defTabSz="641350"/>
            <a:r>
              <a:rPr lang="pt-BR" alt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 de Pós-Graduação em Engenharia de Produção e Sistemas (PPGEPS)</a:t>
            </a:r>
            <a:endParaRPr alt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7367A6D-3D78-287E-126B-3530EDB0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691" y="2548760"/>
            <a:ext cx="2969470" cy="2864223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15811" y="11516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Modelos Usados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10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02F177-F318-97D4-5376-357B26CCB9DF}"/>
              </a:ext>
            </a:extLst>
          </p:cNvPr>
          <p:cNvSpPr txBox="1"/>
          <p:nvPr/>
        </p:nvSpPr>
        <p:spPr>
          <a:xfrm>
            <a:off x="1564177" y="786680"/>
            <a:ext cx="4962938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/>
              <a:t>Modelos de Redes Neurais: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Q: </a:t>
            </a:r>
            <a:r>
              <a:rPr lang="pt-BR" sz="1600" dirty="0" err="1"/>
              <a:t>Transformer</a:t>
            </a:r>
            <a:r>
              <a:rPr lang="pt-BR" sz="1600" dirty="0"/>
              <a:t> (originalmente desenvolvido para problemas de tradução automática, mas também amplamente utilizado em diversas outras tarefas de aprendizado profundo devido à sua capacidade de capturar padrões complexos em dados sequenciais)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Modelos de Visão Computacional: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R: CNN (</a:t>
            </a:r>
            <a:r>
              <a:rPr lang="pt-BR" sz="1600" dirty="0" err="1"/>
              <a:t>Convolutional</a:t>
            </a:r>
            <a:r>
              <a:rPr lang="pt-BR" sz="1600" dirty="0"/>
              <a:t> Neural Network, usada principalmente em tarefas de visão computacional para reconhecimento de padrões em imagens)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Modelos de Redes Neurais Artificiais: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S: ANN (Artificial Neural Network, um modelo de aprendizado de máquina inspirado no funcionamento do cérebro humano, usado para tarefas de classificação, regressão, entre outras)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356A5C-395D-D190-B8A7-E1D0CE0494E7}"/>
              </a:ext>
            </a:extLst>
          </p:cNvPr>
          <p:cNvSpPr txBox="1"/>
          <p:nvPr/>
        </p:nvSpPr>
        <p:spPr>
          <a:xfrm>
            <a:off x="6481623" y="6075641"/>
            <a:ext cx="537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Fig</a:t>
            </a:r>
            <a:r>
              <a:rPr lang="pt-BR" b="1" dirty="0"/>
              <a:t>: Representação gráfica dos modelos de redes neurais</a:t>
            </a:r>
          </a:p>
        </p:txBody>
      </p:sp>
      <p:pic>
        <p:nvPicPr>
          <p:cNvPr id="7" name="Imagem 6" descr="Uma imagem contendo objeto, relógio, trem, pessoas&#10;&#10;Descrição gerada automaticamente">
            <a:extLst>
              <a:ext uri="{FF2B5EF4-FFF2-40B4-BE49-F238E27FC236}">
                <a16:creationId xmlns:a16="http://schemas.microsoft.com/office/drawing/2014/main" id="{D430E214-1732-891D-8C02-1D22C64CF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23" y="656462"/>
            <a:ext cx="4962939" cy="1574727"/>
          </a:xfrm>
          <a:prstGeom prst="rect">
            <a:avLst/>
          </a:prstGeom>
        </p:spPr>
      </p:pic>
      <p:pic>
        <p:nvPicPr>
          <p:cNvPr id="12" name="Imagem 11" descr="Uma imagem contendo Diagrama&#10;&#10;Descrição gerada automaticamente">
            <a:extLst>
              <a:ext uri="{FF2B5EF4-FFF2-40B4-BE49-F238E27FC236}">
                <a16:creationId xmlns:a16="http://schemas.microsoft.com/office/drawing/2014/main" id="{F5BA6ECB-AE1C-BD28-090B-4C22FFC97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43" y="3067064"/>
            <a:ext cx="2940239" cy="18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9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82825" y="57943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Revisão Sistemática da Literatura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11</a:t>
            </a:fld>
            <a:endParaRPr lang="pt-BR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4E46B99-43A1-0885-2026-E14ABD71F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32874"/>
              </p:ext>
            </p:extLst>
          </p:nvPr>
        </p:nvGraphicFramePr>
        <p:xfrm>
          <a:off x="1649721" y="1975265"/>
          <a:ext cx="10336698" cy="4648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522">
                  <a:extLst>
                    <a:ext uri="{9D8B030D-6E8A-4147-A177-3AD203B41FA5}">
                      <a16:colId xmlns:a16="http://schemas.microsoft.com/office/drawing/2014/main" val="2357632331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1604938590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1171543844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647586145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820155044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3839361785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081357116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2744077301"/>
                    </a:ext>
                  </a:extLst>
                </a:gridCol>
                <a:gridCol w="1148522">
                  <a:extLst>
                    <a:ext uri="{9D8B030D-6E8A-4147-A177-3AD203B41FA5}">
                      <a16:colId xmlns:a16="http://schemas.microsoft.com/office/drawing/2014/main" val="3853877237"/>
                    </a:ext>
                  </a:extLst>
                </a:gridCol>
              </a:tblGrid>
              <a:tr h="4807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Palavras chaves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10477"/>
                  </a:ext>
                </a:extLst>
              </a:tr>
              <a:tr h="9523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369389"/>
                  </a:ext>
                </a:extLst>
              </a:tr>
              <a:tr h="9523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supply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sanitation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7522563"/>
                  </a:ext>
                </a:extLst>
              </a:tr>
              <a:tr h="9523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141259"/>
                  </a:ext>
                </a:extLst>
              </a:tr>
              <a:tr h="9523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supply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sanitation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774685"/>
                  </a:ext>
                </a:extLst>
              </a:tr>
              <a:tr h="358572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841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37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3287746-A151-0D4C-0701-15A296C27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94" y="1143000"/>
            <a:ext cx="3552825" cy="45720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82825" y="57943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Revisão Sistemática da Literatura</a:t>
            </a:r>
          </a:p>
        </p:txBody>
      </p:sp>
      <p:sp>
        <p:nvSpPr>
          <p:cNvPr id="14340" name="Retângulo 3">
            <a:extLst>
              <a:ext uri="{FF2B5EF4-FFF2-40B4-BE49-F238E27FC236}">
                <a16:creationId xmlns:a16="http://schemas.microsoft.com/office/drawing/2014/main" id="{B96300B4-6C25-8A6F-9955-6A9DDEBF5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2526441"/>
            <a:ext cx="714458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AdvOT46dcae81"/>
              </a:rPr>
              <a:t>Todos os periódicos listados, incluindo aqueles com um alto fator de impacto na categoria Q1, apresentam uma correlação significativa com as áreas de informática, engenharia e matemática.</a:t>
            </a:r>
            <a:endParaRPr lang="pt-BR" alt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1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2FB20F4D-01A6-C8A6-FF56-B43A4209D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88" y="675248"/>
            <a:ext cx="3091931" cy="2473545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32082" y="2541587"/>
            <a:ext cx="10366375" cy="88741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9600" dirty="0"/>
              <a:t>Resultados</a:t>
            </a:r>
            <a:endParaRPr sz="9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13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7" name="Imagem 6" descr="Placa branca com texto preto sobre fundo escuro&#10;&#10;Descrição gerada automaticamente com confiança média">
            <a:extLst>
              <a:ext uri="{FF2B5EF4-FFF2-40B4-BE49-F238E27FC236}">
                <a16:creationId xmlns:a16="http://schemas.microsoft.com/office/drawing/2014/main" id="{271CB155-EA56-BE9C-BF69-37A9B16ED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1184">
            <a:off x="61555" y="309377"/>
            <a:ext cx="2353284" cy="2353284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B0EFEF6-DFAD-1DE3-31A1-DD8E8427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1" y="3710269"/>
            <a:ext cx="3960244" cy="2585756"/>
          </a:xfrm>
          <a:prstGeom prst="rect">
            <a:avLst/>
          </a:prstGeom>
        </p:spPr>
      </p:pic>
      <p:pic>
        <p:nvPicPr>
          <p:cNvPr id="1026" name="Picture 2" descr="Departamento de Letras Estrangeiras - DLE - Pau dos Ferros">
            <a:extLst>
              <a:ext uri="{FF2B5EF4-FFF2-40B4-BE49-F238E27FC236}">
                <a16:creationId xmlns:a16="http://schemas.microsoft.com/office/drawing/2014/main" id="{80B69D2C-87DA-CE0B-E554-478218C9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74" y="3710269"/>
            <a:ext cx="3145289" cy="251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9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Customize a Case Study Infographic With Animated Data">
            <a:extLst>
              <a:ext uri="{FF2B5EF4-FFF2-40B4-BE49-F238E27FC236}">
                <a16:creationId xmlns:a16="http://schemas.microsoft.com/office/drawing/2014/main" id="{229D995F-AD44-4CC6-6C8E-ABB2774F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93" y="3834664"/>
            <a:ext cx="3356195" cy="1879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5" y="1941341"/>
            <a:ext cx="6965095" cy="377279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(Q1) Pressões atuais de PRESSÃO DE SUCÇÃO - PT01 e PRESSÃO DE RECALQUE - PT02 são adequadas.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Percentil 10 das pressões de sucção: 3,48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 (indicando que 10% dos valores estão abaixo desse limite).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Percentil 90 das pressões de recalque: 24,02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 (indicando que 10% dos valores estão acima desse limite).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As pressões atendem às exigências do sistema, fornecendo a pressão necessária para o abastecimento de água adequado.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14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5124" name="Picture 4" descr="Artisan Talent - Why You Should Include Case Studies in Your Portfolio">
            <a:extLst>
              <a:ext uri="{FF2B5EF4-FFF2-40B4-BE49-F238E27FC236}">
                <a16:creationId xmlns:a16="http://schemas.microsoft.com/office/drawing/2014/main" id="{9CCE90F7-01C4-D49C-D42F-5858CDA70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93" y="1280668"/>
            <a:ext cx="3682853" cy="214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2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4" y="1862137"/>
            <a:ext cx="7066064" cy="418085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(Q2) Volume mínimo de água no reservatório para evitar o acionamento das bombas: 5.285,90 litros.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(Q3) Faixas de vazão e pressão para atender à demanda diária: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Fluxo de entrada: entre 238 m³/h e 302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Fluxo de gravidade: entre 126 m³/h e 182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Fluxo de retorno: entre 110 m³/h e 144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Pressão de sucção: entre 1,92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 e 4,24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Pressão de retorno: entre 21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 e 24 </a:t>
            </a:r>
            <a:r>
              <a:rPr lang="pt-BR" sz="2000" dirty="0" err="1">
                <a:solidFill>
                  <a:schemeClr val="tx1"/>
                </a:solidFill>
              </a:rPr>
              <a:t>mca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Essas faixas garantem a adequação do abastecimento de água.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15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Picture 4" descr="Artisan Talent - Why You Should Include Case Studies in Your Portfolio">
            <a:extLst>
              <a:ext uri="{FF2B5EF4-FFF2-40B4-BE49-F238E27FC236}">
                <a16:creationId xmlns:a16="http://schemas.microsoft.com/office/drawing/2014/main" id="{56E8311B-C366-7EDF-1CC2-734476B4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3" y="4208462"/>
            <a:ext cx="3682853" cy="214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ig Data” Ecosystem at LinkedIn. $ What is BigData? | by Siddhant sharma |  Medium">
            <a:extLst>
              <a:ext uri="{FF2B5EF4-FFF2-40B4-BE49-F238E27FC236}">
                <a16:creationId xmlns:a16="http://schemas.microsoft.com/office/drawing/2014/main" id="{B7BC7A54-EF76-82C9-7B96-B177DDF40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r="17321"/>
          <a:stretch/>
        </p:blipFill>
        <p:spPr bwMode="auto">
          <a:xfrm>
            <a:off x="8106618" y="996163"/>
            <a:ext cx="3215149" cy="33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92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862137"/>
            <a:ext cx="10366375" cy="418085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(Q4) Ponto de equilíbrio entre demanda e vazão: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Vazão da FT01: 211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Vazão da FT02: 114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Vazão da FT03: 100 m³/h.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Nível do tanque: 3.545 m³.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No ponto de equilíbrio, as bombas não precisam ser acionadas, indicando estabilidade no sistema de abastecimento de água para atender à demanda diária.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1: Adequação da Pressão e Vazão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16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Picture 2" descr="Big Data” Ecosystem at LinkedIn. $ What is BigData? | by Siddhant sharma |  Medium">
            <a:extLst>
              <a:ext uri="{FF2B5EF4-FFF2-40B4-BE49-F238E27FC236}">
                <a16:creationId xmlns:a16="http://schemas.microsoft.com/office/drawing/2014/main" id="{C79E8F25-7B62-2C86-837A-4841E447C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r="17321"/>
          <a:stretch/>
        </p:blipFill>
        <p:spPr bwMode="auto">
          <a:xfrm>
            <a:off x="8106618" y="996163"/>
            <a:ext cx="3215149" cy="33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10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(Q5) Confirmação do maior custo energético devido à ativação das bombas de sucção das 18h às 21h. Recomenda-se evitar o acionamento durante esse período, usando estratégias de armazenamento e gerenciamento eficientes.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(a):Necessidade de manter o nível do reservatório acima de 4.000 litros para evitar o acionamento das bombas durante o horário de pico (18h às 21h) sem prejudicar o abastecimento de água.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(b): Identificação de tendências sazonais e padrões de consumo de água nos dados dos últimos 3 anos do Bairro Alto, fornecendo informações valiosas para entender os padrões de demanda e melhorar o planejamento do abastecimento.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(c):Observação de que os horários de pico correspondem aos períodos de maior consumo de água, exigindo uma gestão cuidadosa dos recursos hídricos. Monitorar e garantir o suprimento adequado nesses horários é crucial para atender à demanda da população.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719138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47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10366375" cy="469264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Apresenta a demanda média das variáveis de fluxo (Vazão de Entrada-FT01, Vazão de Gravidade-FT02 e Vazão de Recalque-FT03) das 18h às 21h.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Cada barra representa a média da demanda para cada variável em um horário específico nesse intervalo.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A altura das barras indica a magnitude da demanda média para cada variável.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Essa visualização ajuda a identificar os horários de maior demanda, auxiliando no planejamento e gerenciamento do sistema.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(c): Foi respondida pela análise dos dados, identificando os horários de pico de demanda das 18h às 21h. A tabela a seguir apresenta os resultados para as variáveis de vazão: FT01, FT02 e FT03.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18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2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4CC8F92-0408-05BE-E40A-3C9A8C23E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913810"/>
              </p:ext>
            </p:extLst>
          </p:nvPr>
        </p:nvGraphicFramePr>
        <p:xfrm>
          <a:off x="912814" y="2086665"/>
          <a:ext cx="103663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5458">
                  <a:extLst>
                    <a:ext uri="{9D8B030D-6E8A-4147-A177-3AD203B41FA5}">
                      <a16:colId xmlns:a16="http://schemas.microsoft.com/office/drawing/2014/main" val="42364567"/>
                    </a:ext>
                  </a:extLst>
                </a:gridCol>
                <a:gridCol w="3455458">
                  <a:extLst>
                    <a:ext uri="{9D8B030D-6E8A-4147-A177-3AD203B41FA5}">
                      <a16:colId xmlns:a16="http://schemas.microsoft.com/office/drawing/2014/main" val="2746365364"/>
                    </a:ext>
                  </a:extLst>
                </a:gridCol>
                <a:gridCol w="3455458">
                  <a:extLst>
                    <a:ext uri="{9D8B030D-6E8A-4147-A177-3AD203B41FA5}">
                      <a16:colId xmlns:a16="http://schemas.microsoft.com/office/drawing/2014/main" val="183221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Horário de Maior Demanda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da Demanda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29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entrada - FT01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08/10/2020 21:00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383,87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2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gravidade - FT02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20/10/2020 18:00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326,17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35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Vazão de recalque - FT03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26/11/2020 19:00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194,35 m³/h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256564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19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174" name="Picture 6" descr="Flow Averaging Tubes (FAT™) | Strata Controls">
            <a:extLst>
              <a:ext uri="{FF2B5EF4-FFF2-40B4-BE49-F238E27FC236}">
                <a16:creationId xmlns:a16="http://schemas.microsoft.com/office/drawing/2014/main" id="{1821BCD6-DCEA-B404-1971-25F54215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41" y="3941187"/>
            <a:ext cx="3690178" cy="22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" action="ppaction://ole?verb=0"/>
            <a:extLst>
              <a:ext uri="{FF2B5EF4-FFF2-40B4-BE49-F238E27FC236}">
                <a16:creationId xmlns:a16="http://schemas.microsoft.com/office/drawing/2014/main" id="{9165D168-A4D8-4130-190A-2429B09E52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580345"/>
              </p:ext>
            </p:extLst>
          </p:nvPr>
        </p:nvGraphicFramePr>
        <p:xfrm>
          <a:off x="1035953" y="3738857"/>
          <a:ext cx="4577440" cy="256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6153357" imgH="3442198" progId="PowerPoint.Show.12">
                  <p:embed/>
                </p:oleObj>
              </mc:Choice>
              <mc:Fallback>
                <p:oleObj name="Presentation" r:id="rId3" imgW="6153357" imgH="3442198" progId="PowerPoint.Show.12">
                  <p:embed/>
                  <p:pic>
                    <p:nvPicPr>
                      <p:cNvPr id="3" name="Objeto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165D168-A4D8-4130-190A-2429B09E5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953" y="3738857"/>
                        <a:ext cx="4577440" cy="2560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64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21" y="1606551"/>
            <a:ext cx="11012557" cy="2229402"/>
          </a:xfrm>
          <a:noFill/>
          <a:ln>
            <a:noFill/>
          </a:ln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 pesquisa é motivada pela situação crítica de abastecimento de água em Curitiba e região metropolitana, onde ocorreu um rodízio de abastecimento com apenas 27,96% da capacidade dos reservatórios, apesar de uma precipitação anual superior à média.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1" y="172278"/>
            <a:ext cx="10366375" cy="1434273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pt-BR" dirty="0"/>
              <a:t>Introdução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/>
              <a:t>Motivação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</a:t>
            </a:fld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094326"/>
            <a:ext cx="10366375" cy="3317461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(d): Durante as horas de pico, o nível do reservatório deve manter-se próximo de 3.9005  m³ para evitar o acionamento das bombas, assegurando a eficiência operacional.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Q5 (e): A vazão de recalque tem um impacto significativo no nível do reservatório em comparação com outras vazões devido à injeção direta de água por meio da bomba. Outras vazões têm valores ausentes, limitando sua influência na análise do sistema.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2" y="929861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Estudo de Caso 2: Impacto do Acionamento das Bombas durante o Horário de Pico em uma Rede de Distribuição de Água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20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0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llustrated Guide to LSTM's and GRU's: A step by step explanation | by  Michael Phi | Towards Data Science">
            <a:extLst>
              <a:ext uri="{FF2B5EF4-FFF2-40B4-BE49-F238E27FC236}">
                <a16:creationId xmlns:a16="http://schemas.microsoft.com/office/drawing/2014/main" id="{626CF27A-EE8B-A1CB-6116-DB5D0AEF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10" y="3104078"/>
            <a:ext cx="4716590" cy="223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4" y="1446213"/>
            <a:ext cx="6768146" cy="4852987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Resultados mostram que os modelos ARIMA (AR, ARX, MA, ARMA, ARIMAX e SARIMAX) apresentam desempenho sólido.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Modelos baseados em gradientes e regressão, como o </a:t>
            </a:r>
            <a:r>
              <a:rPr lang="pt-BR" sz="2000" dirty="0" err="1">
                <a:solidFill>
                  <a:schemeClr val="tx1"/>
                </a:solidFill>
              </a:rPr>
              <a:t>XGBoost</a:t>
            </a:r>
            <a:r>
              <a:rPr lang="pt-BR" sz="2000" dirty="0">
                <a:solidFill>
                  <a:schemeClr val="tx1"/>
                </a:solidFill>
              </a:rPr>
              <a:t>, também têm resultados comparáveis e se beneficiam da otimização com </a:t>
            </a:r>
            <a:r>
              <a:rPr lang="pt-BR" sz="2000" dirty="0" err="1">
                <a:solidFill>
                  <a:schemeClr val="tx1"/>
                </a:solidFill>
              </a:rPr>
              <a:t>Optuna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Modelos de redes neurais (RNN, LSTM, GRU, ANN, CNN e </a:t>
            </a:r>
            <a:r>
              <a:rPr lang="pt-BR" sz="2000" dirty="0" err="1">
                <a:solidFill>
                  <a:schemeClr val="tx1"/>
                </a:solidFill>
              </a:rPr>
              <a:t>Transformer</a:t>
            </a:r>
            <a:r>
              <a:rPr lang="pt-BR" sz="2000" dirty="0">
                <a:solidFill>
                  <a:schemeClr val="tx1"/>
                </a:solidFill>
              </a:rPr>
              <a:t>) foram avaliados junto com o modelo </a:t>
            </a:r>
            <a:r>
              <a:rPr lang="pt-BR" sz="2000" dirty="0" err="1">
                <a:solidFill>
                  <a:schemeClr val="tx1"/>
                </a:solidFill>
              </a:rPr>
              <a:t>Prophet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O modelo RNN se destacou como o vencedor entre as métricas avaliadas.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Modelos com valores de p-valor abaixo de 0,05 foram destacados como significativos.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21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44" name="Picture 4" descr="Financial Market Prediction: ARIMA vs LSTM vs Facebook Prophet – Insight –  Data Science Society, IMI, New Delhi">
            <a:extLst>
              <a:ext uri="{FF2B5EF4-FFF2-40B4-BE49-F238E27FC236}">
                <a16:creationId xmlns:a16="http://schemas.microsoft.com/office/drawing/2014/main" id="{A26A0DD4-0188-BFCE-D8AC-FAB35E38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621" y="778899"/>
            <a:ext cx="2786906" cy="185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4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4" y="1716258"/>
            <a:ext cx="7373058" cy="4582942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Avaliação de Modelos ARIMA em Previsões de Longo Prazo: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endParaRPr lang="pt-BR" sz="2000" dirty="0">
              <a:solidFill>
                <a:schemeClr val="tx1"/>
              </a:solidFill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Utilização do teste de </a:t>
            </a:r>
            <a:r>
              <a:rPr lang="pt-BR" sz="2000" dirty="0" err="1">
                <a:solidFill>
                  <a:schemeClr val="tx1"/>
                </a:solidFill>
              </a:rPr>
              <a:t>Ljung</a:t>
            </a:r>
            <a:r>
              <a:rPr lang="pt-BR" sz="2000" dirty="0">
                <a:solidFill>
                  <a:schemeClr val="tx1"/>
                </a:solidFill>
              </a:rPr>
              <a:t>-Box para avaliar a eficácia dos modelos ARIMA em previsões de longo prazo.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Modelos ARIMA que incorporam variáveis exógenas, como ARX, ARIMAX e SARIMAX, mostraram desempenho superior em horizontes temporais mais longos.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Destaque para valores menores em negrito e itálico nas tabelas para facilitar a interpretação.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22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2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/>
              <a:t>23</a:t>
            </a:fld>
            <a:endParaRPr lang="pt-BR"/>
          </a:p>
        </p:txBody>
      </p:sp>
      <p:pic>
        <p:nvPicPr>
          <p:cNvPr id="6" name="Imagem 5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8F673667-5C7B-82D8-E79A-227C190A8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1565"/>
            <a:ext cx="5860405" cy="3516243"/>
          </a:xfrm>
          <a:prstGeom prst="rect">
            <a:avLst/>
          </a:prstGeom>
        </p:spPr>
      </p:pic>
      <p:pic>
        <p:nvPicPr>
          <p:cNvPr id="10" name="Imagem 9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7A9461B2-AA03-86AE-A1B8-322A1553E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2015729"/>
            <a:ext cx="6130164" cy="30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24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7A31FA3D-4B88-3629-F5FB-94F1ADE8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3" y="1855304"/>
            <a:ext cx="10427806" cy="4171122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E4E497-5155-7BFC-60C3-27218615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1" y="1411597"/>
            <a:ext cx="5363887" cy="88741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/>
              <a:t>RNN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4476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Comparação dos Modelos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E4E497-5155-7BFC-60C3-27218615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1" y="1411597"/>
            <a:ext cx="5363887" cy="887413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000" dirty="0">
                <a:solidFill>
                  <a:schemeClr val="tx1"/>
                </a:solidFill>
              </a:rPr>
              <a:t>Modelos inteiros de todo os métodos usados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9" name="Imagem 8" descr="Uma imagem contendo Tabela">
            <a:extLst>
              <a:ext uri="{FF2B5EF4-FFF2-40B4-BE49-F238E27FC236}">
                <a16:creationId xmlns:a16="http://schemas.microsoft.com/office/drawing/2014/main" id="{1032259B-CECA-8462-631A-E489A345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0" y="2172401"/>
            <a:ext cx="11096660" cy="3524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5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clusions GIFs - Get the best gif on GIFER">
            <a:extLst>
              <a:ext uri="{FF2B5EF4-FFF2-40B4-BE49-F238E27FC236}">
                <a16:creationId xmlns:a16="http://schemas.microsoft.com/office/drawing/2014/main" id="{CD51D171-BB96-605D-441A-5FB09B1B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2746" y="1368425"/>
            <a:ext cx="4589254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08" y="1606551"/>
            <a:ext cx="8568811" cy="4287812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 pesquisa analisou a previsão da demanda de água usando séries temporais, identificando padrões sazonais e tendências na demanda.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 abordagem de séries temporais foi eficaz na previsão da demanda de água.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Resultados destacaram a importância de considerar flutuações sazonais e diferentes momentos do dia para determinar vazão ótima e volume mínimo de reserva.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Conclusões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7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i-fi animation GIF by LooseKeys - Find &amp; Share on GIPHY | Science gif,  Chemistry, Cute gif">
            <a:extLst>
              <a:ext uri="{FF2B5EF4-FFF2-40B4-BE49-F238E27FC236}">
                <a16:creationId xmlns:a16="http://schemas.microsoft.com/office/drawing/2014/main" id="{1E7604A2-8C58-A543-4B1D-3B970262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02" y="160655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1325198"/>
            <a:ext cx="5347310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 pesquisa se baseou em dados de uma única região, limitando a generalização dos resultados.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Não considerou fatores externos, como mudanças climáticas, que podem afetar a demanda de água.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Limitações da Pesquisa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27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0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4" y="1786597"/>
            <a:ext cx="4897144" cy="409369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400" dirty="0"/>
              <a:t>Coletar dados de diferentes regiões e incluir variáveis climáticas e socioeconômicas para melhorar a precisão das previsões.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sz="2400" dirty="0"/>
              <a:t>Investigar estratégias adicionais para o gerenciamento eficiente dos recursos hídricos, como reúso de água e fontes alternativas de abastecimento.</a:t>
            </a:r>
            <a:endParaRPr sz="24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Propostas Futuras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28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074" name="Picture 2" descr="THE FUTURE OF NETSUITE ERP IN INDIA BY 2021">
            <a:extLst>
              <a:ext uri="{FF2B5EF4-FFF2-40B4-BE49-F238E27FC236}">
                <a16:creationId xmlns:a16="http://schemas.microsoft.com/office/drawing/2014/main" id="{4B90859C-A555-4F8F-2F72-18CB6C32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58" y="587326"/>
            <a:ext cx="5683348" cy="56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77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 for Fraud Detection | simMachines">
            <a:extLst>
              <a:ext uri="{FF2B5EF4-FFF2-40B4-BE49-F238E27FC236}">
                <a16:creationId xmlns:a16="http://schemas.microsoft.com/office/drawing/2014/main" id="{CF9CEEDB-4970-E602-D7B3-1E5FF8DF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61" y="1727567"/>
            <a:ext cx="5974866" cy="41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4" y="1606551"/>
            <a:ext cx="3940540" cy="469264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 pesquisa não explorou afundo os modelos avançados de redes neurais, como LSTM, RNN, GRU, ANN, CNN, </a:t>
            </a:r>
            <a:r>
              <a:rPr lang="pt-BR" sz="2400" dirty="0" err="1">
                <a:solidFill>
                  <a:schemeClr val="tx1"/>
                </a:solidFill>
              </a:rPr>
              <a:t>Transformer</a:t>
            </a:r>
            <a:r>
              <a:rPr lang="pt-BR" sz="2400" dirty="0">
                <a:solidFill>
                  <a:schemeClr val="tx1"/>
                </a:solidFill>
              </a:rPr>
              <a:t> e o modelo </a:t>
            </a:r>
            <a:r>
              <a:rPr lang="pt-BR" sz="2400" dirty="0" err="1">
                <a:solidFill>
                  <a:schemeClr val="tx1"/>
                </a:solidFill>
              </a:rPr>
              <a:t>Prophet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Limitações da Pesquisa de Detecção de Fraudes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29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7ED9BBDF-8E16-5030-1C1D-C054948E1088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pt-BR" sz="3400" b="1" i="0" kern="1200" dirty="0" smtClean="0">
                <a:solidFill>
                  <a:srgbClr val="8A0638"/>
                </a:solidFill>
                <a:latin typeface="+mn-lt"/>
                <a:ea typeface="+mj-ea"/>
                <a:cs typeface="+mj-cs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pt-BR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 Geral</a:t>
            </a:r>
          </a:p>
        </p:txBody>
      </p:sp>
      <p:sp>
        <p:nvSpPr>
          <p:cNvPr id="81" name="Rectangle 83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Imagem 6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B6EA2E7-5426-5F29-EB4E-112D93C63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 t="7629" r="6691" b="7967"/>
          <a:stretch/>
        </p:blipFill>
        <p:spPr>
          <a:xfrm>
            <a:off x="268738" y="55334"/>
            <a:ext cx="6426444" cy="6496531"/>
          </a:xfrm>
          <a:prstGeom prst="rect">
            <a:avLst/>
          </a:prstGeom>
        </p:spPr>
      </p:pic>
      <p:cxnSp>
        <p:nvCxnSpPr>
          <p:cNvPr id="82" name="Straight Connector 8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7718" y="2120246"/>
            <a:ext cx="4105544" cy="261750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-228600" algn="just"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cs typeface="+mn-cs"/>
              </a:rPr>
              <a:t>O </a:t>
            </a:r>
            <a:r>
              <a:rPr lang="pt-BR" dirty="0">
                <a:solidFill>
                  <a:schemeClr val="tx1"/>
                </a:solidFill>
                <a:cs typeface="+mn-cs"/>
              </a:rPr>
              <a:t>objetivo desta pesquisa </a:t>
            </a:r>
            <a:r>
              <a:rPr lang="en-US" dirty="0">
                <a:solidFill>
                  <a:schemeClr val="tx1"/>
                </a:solidFill>
                <a:cs typeface="+mn-cs"/>
              </a:rPr>
              <a:t>é </a:t>
            </a:r>
            <a:r>
              <a:rPr lang="pt-BR" dirty="0">
                <a:solidFill>
                  <a:schemeClr val="tx1"/>
                </a:solidFill>
                <a:cs typeface="+mn-cs"/>
              </a:rPr>
              <a:t>identificar</a:t>
            </a:r>
            <a:r>
              <a:rPr lang="en-US" dirty="0">
                <a:solidFill>
                  <a:schemeClr val="tx1"/>
                </a:solidFill>
                <a:cs typeface="+mn-cs"/>
              </a:rPr>
              <a:t> o </a:t>
            </a:r>
            <a:r>
              <a:rPr lang="pt-BR" noProof="1">
                <a:solidFill>
                  <a:schemeClr val="tx1"/>
                </a:solidFill>
                <a:cs typeface="+mn-cs"/>
              </a:rPr>
              <a:t>modelo</a:t>
            </a:r>
            <a:r>
              <a:rPr lang="en-US" dirty="0">
                <a:solidFill>
                  <a:schemeClr val="tx1"/>
                </a:solidFill>
                <a:cs typeface="+mn-cs"/>
              </a:rPr>
              <a:t> de </a:t>
            </a:r>
            <a:r>
              <a:rPr lang="pt-BR" dirty="0">
                <a:solidFill>
                  <a:schemeClr val="tx1"/>
                </a:solidFill>
                <a:cs typeface="+mn-cs"/>
              </a:rPr>
              <a:t>aprendizado de máquina mais adequado </a:t>
            </a:r>
            <a:r>
              <a:rPr lang="en-US" dirty="0">
                <a:solidFill>
                  <a:schemeClr val="tx1"/>
                </a:solidFill>
                <a:cs typeface="+mn-cs"/>
              </a:rPr>
              <a:t>para </a:t>
            </a:r>
            <a:r>
              <a:rPr lang="pt-BR" dirty="0">
                <a:solidFill>
                  <a:schemeClr val="tx1"/>
                </a:solidFill>
                <a:cs typeface="+mn-cs"/>
              </a:rPr>
              <a:t>previsão</a:t>
            </a:r>
            <a:r>
              <a:rPr lang="en-US" dirty="0">
                <a:solidFill>
                  <a:schemeClr val="tx1"/>
                </a:solidFill>
                <a:cs typeface="+mn-cs"/>
              </a:rPr>
              <a:t> de </a:t>
            </a:r>
            <a:r>
              <a:rPr lang="pt-BR" dirty="0">
                <a:solidFill>
                  <a:schemeClr val="tx1"/>
                </a:solidFill>
                <a:cs typeface="+mn-cs"/>
              </a:rPr>
              <a:t>séries</a:t>
            </a:r>
            <a:r>
              <a:rPr lang="en-US" dirty="0">
                <a:solidFill>
                  <a:schemeClr val="tx1"/>
                </a:solidFill>
                <a:cs typeface="+mn-cs"/>
              </a:rPr>
              <a:t> </a:t>
            </a:r>
            <a:r>
              <a:rPr lang="pt-BR" dirty="0">
                <a:solidFill>
                  <a:schemeClr val="tx1"/>
                </a:solidFill>
                <a:cs typeface="+mn-cs"/>
              </a:rPr>
              <a:t>temporais</a:t>
            </a:r>
            <a:r>
              <a:rPr lang="en-US" dirty="0">
                <a:solidFill>
                  <a:schemeClr val="tx1"/>
                </a:solidFill>
                <a:cs typeface="+mn-cs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204" y="5533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1EA746C2-75D8-4236-8481-002E8A78D5A9}" type="slidenum">
              <a:rPr lang="en-US">
                <a:solidFill>
                  <a:schemeClr val="tx1"/>
                </a:solidFill>
                <a:latin typeface="+mn-lt"/>
              </a:rPr>
              <a:pPr defTabSz="914400"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4749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ere are safeguards brands and agencies are tapping to prevent or mitigate  AI fraud - Digiday">
            <a:extLst>
              <a:ext uri="{FF2B5EF4-FFF2-40B4-BE49-F238E27FC236}">
                <a16:creationId xmlns:a16="http://schemas.microsoft.com/office/drawing/2014/main" id="{2EFF469E-8BA6-E5BB-31F5-37C6DF6C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79" y="4188545"/>
            <a:ext cx="3427828" cy="1996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3C4240-AD3D-EF68-F2C2-A106DB2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606551"/>
            <a:ext cx="5183187" cy="4692649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Pesquisas futuras podem explorar modelos de redes neurais mais avançados e aprimorar a inclusão de variáveis exógenas em todos os modelos relevantes.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Investigar o impacto de outras variáveis e características, como informações demográficas dos usuários e dados geográficos, nos modelos de detecção de fraudes.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Propostas Futuras para Detecção de Fraudes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30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124" name="Picture 4" descr="Risk, Fraud Detection Models by using Machine Learning | Big Data Analytics  | Predictive Analytics - SPIN Strategy">
            <a:extLst>
              <a:ext uri="{FF2B5EF4-FFF2-40B4-BE49-F238E27FC236}">
                <a16:creationId xmlns:a16="http://schemas.microsoft.com/office/drawing/2014/main" id="{9D0F803A-6881-4890-3BA3-C4587C82B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7" r="32392"/>
          <a:stretch/>
        </p:blipFill>
        <p:spPr bwMode="auto">
          <a:xfrm>
            <a:off x="7899404" y="1002506"/>
            <a:ext cx="2715415" cy="35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94A006-204A-B992-BA26-6FB91EA1388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EDFA77-3359-3587-0BC9-4F2A0F2895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altLang="pt-BR" dirty="0"/>
              <a:t>Franchesco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42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3" name="Espaço Reservado para Conteúdo 2">
            <a:extLst>
              <a:ext uri="{FF2B5EF4-FFF2-40B4-BE49-F238E27FC236}">
                <a16:creationId xmlns:a16="http://schemas.microsoft.com/office/drawing/2014/main" id="{4BDB3EF0-C6BA-EB2B-6827-064B3BABF5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976354"/>
              </p:ext>
            </p:extLst>
          </p:nvPr>
        </p:nvGraphicFramePr>
        <p:xfrm>
          <a:off x="662609" y="1446213"/>
          <a:ext cx="10239853" cy="458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4</a:t>
            </a:fld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50" name="Picture 2" descr="Questões complexas: Como funciona o programa de verificação de fatos do  Facebook? | Sobre a Meta">
            <a:extLst>
              <a:ext uri="{FF2B5EF4-FFF2-40B4-BE49-F238E27FC236}">
                <a16:creationId xmlns:a16="http://schemas.microsoft.com/office/drawing/2014/main" id="{24259DD3-CC88-CE69-55EC-DFA4191E5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36" y="558800"/>
            <a:ext cx="1681755" cy="945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nde Oriente do Brasil | Animated clipart, Question mark gif, Question gif">
            <a:extLst>
              <a:ext uri="{FF2B5EF4-FFF2-40B4-BE49-F238E27FC236}">
                <a16:creationId xmlns:a16="http://schemas.microsoft.com/office/drawing/2014/main" id="{7103F91A-4487-0F03-B7AC-F9C7B9CE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62" y="3429000"/>
            <a:ext cx="1645194" cy="20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21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521730FE-C0E8-4BCF-6DB7-152719E60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8447"/>
              </p:ext>
            </p:extLst>
          </p:nvPr>
        </p:nvGraphicFramePr>
        <p:xfrm>
          <a:off x="596349" y="1446213"/>
          <a:ext cx="11118574" cy="458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5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5" name="Picture 4" descr="Grande Oriente do Brasil | Animated clipart, Question mark gif, Question gif">
            <a:extLst>
              <a:ext uri="{FF2B5EF4-FFF2-40B4-BE49-F238E27FC236}">
                <a16:creationId xmlns:a16="http://schemas.microsoft.com/office/drawing/2014/main" id="{8A973E57-E0D5-1345-5725-B54C39C9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806" y="2810022"/>
            <a:ext cx="1645194" cy="20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89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854B2-6F82-B787-2A08-8A25D70549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2813" y="558800"/>
            <a:ext cx="10366375" cy="8874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C94C21-B76B-CC23-E108-30D9ED667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6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A177FCD-7AEE-0259-0FE9-79457559C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567408"/>
              </p:ext>
            </p:extLst>
          </p:nvPr>
        </p:nvGraphicFramePr>
        <p:xfrm>
          <a:off x="536713" y="1373331"/>
          <a:ext cx="8874573" cy="465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Professora Palestra Senhora - GIF gratuito no Pixabay - Pixabay">
            <a:extLst>
              <a:ext uri="{FF2B5EF4-FFF2-40B4-BE49-F238E27FC236}">
                <a16:creationId xmlns:a16="http://schemas.microsoft.com/office/drawing/2014/main" id="{04F6C703-8FA5-2C1D-0381-B238C004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2302" y="2062646"/>
            <a:ext cx="4925870" cy="49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9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ntendo Gráfico&#10;&#10;Descrição gerada automaticamente">
            <a:extLst>
              <a:ext uri="{FF2B5EF4-FFF2-40B4-BE49-F238E27FC236}">
                <a16:creationId xmlns:a16="http://schemas.microsoft.com/office/drawing/2014/main" id="{E8E3502D-DA83-4556-FE85-AA8DBB457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9606" r="8933" b="1"/>
          <a:stretch/>
        </p:blipFill>
        <p:spPr>
          <a:xfrm>
            <a:off x="6430419" y="4702327"/>
            <a:ext cx="5515904" cy="1976400"/>
          </a:xfrm>
          <a:prstGeom prst="rect">
            <a:avLst/>
          </a:prstGeom>
        </p:spPr>
      </p:pic>
      <p:pic>
        <p:nvPicPr>
          <p:cNvPr id="19" name="Imagem 18" descr="Gráfico&#10;&#10;Descrição gerada automaticamente com confiança baixa">
            <a:extLst>
              <a:ext uri="{FF2B5EF4-FFF2-40B4-BE49-F238E27FC236}">
                <a16:creationId xmlns:a16="http://schemas.microsoft.com/office/drawing/2014/main" id="{E52CA03D-6B57-E63B-9E16-1C11A69BF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10278" r="9307"/>
          <a:stretch/>
        </p:blipFill>
        <p:spPr>
          <a:xfrm>
            <a:off x="6430419" y="2503340"/>
            <a:ext cx="5515904" cy="1974713"/>
          </a:xfrm>
          <a:prstGeom prst="rect">
            <a:avLst/>
          </a:prstGeom>
        </p:spPr>
      </p:pic>
      <p:pic>
        <p:nvPicPr>
          <p:cNvPr id="17" name="Imagem 1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C27843E-73D8-0191-E75B-E3B9EF782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19" y="389954"/>
            <a:ext cx="5515904" cy="1974713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15811" y="11516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Modelos Usados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51170D-FF05-D396-0243-B0727D9014FC}"/>
              </a:ext>
            </a:extLst>
          </p:cNvPr>
          <p:cNvSpPr txBox="1"/>
          <p:nvPr/>
        </p:nvSpPr>
        <p:spPr>
          <a:xfrm>
            <a:off x="1577182" y="851095"/>
            <a:ext cx="5034634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Calibri (Corpo)"/>
              </a:rPr>
              <a:t>Modelos de Séries Temporais: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A: AR (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B: ARX (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with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Exogenous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Variables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C: MA (Moving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D: ARMA (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E: ARIMA (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Integrated</a:t>
            </a:r>
            <a:r>
              <a:rPr lang="pt-BR" sz="1600" dirty="0">
                <a:latin typeface="Calibri (Corpo)"/>
              </a:rPr>
              <a:t> 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F: SARIMA (</a:t>
            </a:r>
            <a:r>
              <a:rPr lang="pt-BR" sz="1600" dirty="0" err="1">
                <a:latin typeface="Calibri (Corpo)"/>
              </a:rPr>
              <a:t>Seasonal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Integrated</a:t>
            </a:r>
            <a:r>
              <a:rPr lang="pt-BR" sz="1600" dirty="0">
                <a:latin typeface="Calibri (Corpo)"/>
              </a:rPr>
              <a:t> 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G: ARIMAX (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Integrated</a:t>
            </a:r>
            <a:r>
              <a:rPr lang="pt-BR" sz="1600" dirty="0">
                <a:latin typeface="Calibri (Corpo)"/>
              </a:rPr>
              <a:t> 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with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Exogenous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Variables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H: SARIMAX (</a:t>
            </a:r>
            <a:r>
              <a:rPr lang="pt-BR" sz="1600" dirty="0" err="1">
                <a:latin typeface="Calibri (Corpo)"/>
              </a:rPr>
              <a:t>Seasonal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Auto-Regressive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Integrated</a:t>
            </a:r>
            <a:r>
              <a:rPr lang="pt-BR" sz="1600" dirty="0">
                <a:latin typeface="Calibri (Corpo)"/>
              </a:rPr>
              <a:t> Moving </a:t>
            </a:r>
            <a:r>
              <a:rPr lang="pt-BR" sz="1600" dirty="0" err="1">
                <a:latin typeface="Calibri (Corpo)"/>
              </a:rPr>
              <a:t>Average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with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Exogenous</a:t>
            </a:r>
            <a:r>
              <a:rPr lang="pt-BR" sz="1600" dirty="0">
                <a:latin typeface="Calibri (Corpo)"/>
              </a:rPr>
              <a:t> </a:t>
            </a:r>
            <a:r>
              <a:rPr lang="pt-BR" sz="1600" dirty="0" err="1">
                <a:latin typeface="Calibri (Corpo)"/>
              </a:rPr>
              <a:t>Variables</a:t>
            </a:r>
            <a:r>
              <a:rPr lang="pt-BR" sz="1600" dirty="0">
                <a:latin typeface="Calibri (Corpo)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Calibri (Corpo)"/>
              </a:rPr>
              <a:t>O: </a:t>
            </a:r>
            <a:r>
              <a:rPr lang="pt-BR" sz="1600" dirty="0" err="1">
                <a:latin typeface="Calibri (Corpo)"/>
              </a:rPr>
              <a:t>Prophet</a:t>
            </a:r>
            <a:r>
              <a:rPr lang="pt-BR" sz="1600" dirty="0">
                <a:latin typeface="Calibri (Corpo)"/>
              </a:rPr>
              <a:t> (</a:t>
            </a:r>
            <a:r>
              <a:rPr lang="pt-BR" sz="1600" dirty="0" err="1">
                <a:latin typeface="Calibri (Corpo)"/>
              </a:rPr>
              <a:t>Prophet</a:t>
            </a:r>
            <a:r>
              <a:rPr lang="pt-BR" sz="1600" dirty="0">
                <a:latin typeface="Calibri (Corpo)"/>
              </a:rPr>
              <a:t> é uma biblioteca de previsão de código aberto desenvolvida pelo Facebook para prever dados de séries temporais de maneira fácil e eficiente)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3824" y="322491"/>
            <a:ext cx="3124335" cy="157502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Modelos Usados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60EE9862-1C79-710B-6A6A-6935F22A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26" y="2226293"/>
            <a:ext cx="4787192" cy="3380757"/>
          </a:xfrm>
        </p:spPr>
        <p:txBody>
          <a:bodyPr/>
          <a:lstStyle/>
          <a:p>
            <a:r>
              <a:rPr lang="pt-BR" sz="2400" b="1" dirty="0">
                <a:solidFill>
                  <a:schemeClr val="tx1"/>
                </a:solidFill>
              </a:rPr>
              <a:t>Modelos de Regressão: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I: </a:t>
            </a:r>
            <a:r>
              <a:rPr lang="pt-BR" sz="2400" dirty="0" err="1">
                <a:solidFill>
                  <a:schemeClr val="tx1"/>
                </a:solidFill>
              </a:rPr>
              <a:t>Decision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Tree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Regressor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J: Random Forest </a:t>
            </a:r>
            <a:r>
              <a:rPr lang="pt-BR" sz="2400" dirty="0" err="1">
                <a:solidFill>
                  <a:schemeClr val="tx1"/>
                </a:solidFill>
              </a:rPr>
              <a:t>Regressor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K: </a:t>
            </a:r>
            <a:r>
              <a:rPr lang="pt-BR" sz="2400" dirty="0" err="1">
                <a:solidFill>
                  <a:schemeClr val="tx1"/>
                </a:solidFill>
              </a:rPr>
              <a:t>XGBRegressor</a:t>
            </a:r>
            <a:r>
              <a:rPr lang="pt-BR" sz="2400" dirty="0">
                <a:solidFill>
                  <a:schemeClr val="tx1"/>
                </a:solidFill>
              </a:rPr>
              <a:t> (</a:t>
            </a:r>
            <a:r>
              <a:rPr lang="pt-BR" sz="2400" dirty="0" err="1">
                <a:solidFill>
                  <a:schemeClr val="tx1"/>
                </a:solidFill>
              </a:rPr>
              <a:t>XGBoost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Regressor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r>
              <a:rPr lang="pt-BR" sz="2400" dirty="0">
                <a:solidFill>
                  <a:schemeClr val="tx1"/>
                </a:solidFill>
              </a:rPr>
              <a:t>L: </a:t>
            </a:r>
            <a:r>
              <a:rPr lang="pt-BR" sz="2400" dirty="0" err="1">
                <a:solidFill>
                  <a:schemeClr val="tx1"/>
                </a:solidFill>
              </a:rPr>
              <a:t>LGBMRegressor</a:t>
            </a:r>
            <a:r>
              <a:rPr lang="pt-BR" sz="2400" dirty="0">
                <a:solidFill>
                  <a:schemeClr val="tx1"/>
                </a:solidFill>
              </a:rPr>
              <a:t> (</a:t>
            </a:r>
            <a:r>
              <a:rPr lang="pt-BR" sz="2400" dirty="0" err="1">
                <a:solidFill>
                  <a:schemeClr val="tx1"/>
                </a:solidFill>
              </a:rPr>
              <a:t>LightGBM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Regressor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8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pic>
        <p:nvPicPr>
          <p:cNvPr id="19" name="Espaço Reservado para Imagem 18" descr="Uma imagem contendo Diagrama">
            <a:extLst>
              <a:ext uri="{FF2B5EF4-FFF2-40B4-BE49-F238E27FC236}">
                <a16:creationId xmlns:a16="http://schemas.microsoft.com/office/drawing/2014/main" id="{9BA4425B-4DA7-18E7-5D88-CBC57581D0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" b="3607"/>
          <a:stretch>
            <a:fillRect/>
          </a:stretch>
        </p:blipFill>
        <p:spPr>
          <a:xfrm>
            <a:off x="8257736" y="214677"/>
            <a:ext cx="3228600" cy="2411682"/>
          </a:xfrm>
          <a:prstGeom prst="rect">
            <a:avLst/>
          </a:prstGeom>
        </p:spPr>
      </p:pic>
      <p:pic>
        <p:nvPicPr>
          <p:cNvPr id="27" name="Espaço Reservado para Conteúdo 26" descr="Fundo preto com estrelas">
            <a:extLst>
              <a:ext uri="{FF2B5EF4-FFF2-40B4-BE49-F238E27FC236}">
                <a16:creationId xmlns:a16="http://schemas.microsoft.com/office/drawing/2014/main" id="{DB40F1F3-947C-06AC-D0E1-E26787903E9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05" y="2723399"/>
            <a:ext cx="4943014" cy="1566080"/>
          </a:xfrm>
        </p:spPr>
      </p:pic>
      <p:pic>
        <p:nvPicPr>
          <p:cNvPr id="29" name="Imagem 28" descr="Diagrama">
            <a:extLst>
              <a:ext uri="{FF2B5EF4-FFF2-40B4-BE49-F238E27FC236}">
                <a16:creationId xmlns:a16="http://schemas.microsoft.com/office/drawing/2014/main" id="{CCC8EBF5-DABB-2936-9838-7D165F727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61" y="4380402"/>
            <a:ext cx="3899895" cy="1587626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D60D7368-4C2C-8FB5-7748-54F802CB1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50" y="774008"/>
            <a:ext cx="2561597" cy="2391596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748A671-1BB7-05F9-9DEC-CB7A47E16042}"/>
              </a:ext>
            </a:extLst>
          </p:cNvPr>
          <p:cNvSpPr txBox="1"/>
          <p:nvPr/>
        </p:nvSpPr>
        <p:spPr>
          <a:xfrm>
            <a:off x="5468477" y="6066183"/>
            <a:ext cx="5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Fig</a:t>
            </a:r>
            <a:r>
              <a:rPr lang="pt-BR" b="1" dirty="0"/>
              <a:t>: Representação gráfica dos modelos de regressão</a:t>
            </a:r>
          </a:p>
        </p:txBody>
      </p:sp>
    </p:spTree>
    <p:extLst>
      <p:ext uri="{BB962C8B-B14F-4D97-AF65-F5344CB8AC3E}">
        <p14:creationId xmlns:p14="http://schemas.microsoft.com/office/powerpoint/2010/main" val="104344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0EB0F4-0BA8-F4E5-9E01-CAABE21D347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15811" y="115168"/>
            <a:ext cx="7626350" cy="6715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Modelos Usados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86C3E1-448D-D213-C37A-7CBB5D35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746C2-75D8-4236-8481-002E8A78D5A9}" type="slidenum">
              <a:rPr lang="pt-BR" smtClean="0">
                <a:solidFill>
                  <a:schemeClr val="tx1"/>
                </a:solidFill>
              </a:rPr>
              <a:t>9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13EA2B2-DC05-2F19-F810-3FB20EC05BB8}"/>
              </a:ext>
            </a:extLst>
          </p:cNvPr>
          <p:cNvSpPr txBox="1">
            <a:spLocks/>
          </p:cNvSpPr>
          <p:nvPr/>
        </p:nvSpPr>
        <p:spPr>
          <a:xfrm>
            <a:off x="2282825" y="1250950"/>
            <a:ext cx="3591338" cy="47559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B44D69-710F-85FA-F7C6-11C9BC129439}"/>
              </a:ext>
            </a:extLst>
          </p:cNvPr>
          <p:cNvSpPr txBox="1">
            <a:spLocks/>
          </p:cNvSpPr>
          <p:nvPr/>
        </p:nvSpPr>
        <p:spPr>
          <a:xfrm>
            <a:off x="7023481" y="1295952"/>
            <a:ext cx="3591338" cy="560705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fontAlgn="auto" hangingPunct="1">
              <a:spcAft>
                <a:spcPts val="0"/>
              </a:spcAft>
              <a:buNone/>
              <a:defRPr/>
            </a:pPr>
            <a:endParaRPr lang="pt-BR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4260D3-941B-35E4-B4F8-C90CB9A338A0}"/>
              </a:ext>
            </a:extLst>
          </p:cNvPr>
          <p:cNvSpPr txBox="1"/>
          <p:nvPr/>
        </p:nvSpPr>
        <p:spPr>
          <a:xfrm>
            <a:off x="1577181" y="1461965"/>
            <a:ext cx="5060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Modelos de Redes Neurais Recorrentes:</a:t>
            </a:r>
          </a:p>
          <a:p>
            <a:endParaRPr lang="pt-BR" sz="2800" b="1" dirty="0"/>
          </a:p>
          <a:p>
            <a:r>
              <a:rPr lang="pt-BR" sz="2800" dirty="0"/>
              <a:t>M: LSTM (</a:t>
            </a:r>
            <a:r>
              <a:rPr lang="pt-BR" sz="2800" dirty="0" err="1"/>
              <a:t>Long</a:t>
            </a:r>
            <a:r>
              <a:rPr lang="pt-BR" sz="2800" dirty="0"/>
              <a:t> Short-</a:t>
            </a:r>
            <a:r>
              <a:rPr lang="pt-BR" sz="2800" dirty="0" err="1"/>
              <a:t>Term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r>
              <a:rPr lang="pt-BR" sz="2800" dirty="0"/>
              <a:t>)</a:t>
            </a:r>
          </a:p>
          <a:p>
            <a:r>
              <a:rPr lang="en-US" sz="2800" dirty="0"/>
              <a:t>N: GRU (Gated Recurrent Unit)</a:t>
            </a:r>
          </a:p>
          <a:p>
            <a:r>
              <a:rPr lang="en-US" sz="2800" dirty="0"/>
              <a:t>P: RNN (Recurrent Neural Network)</a:t>
            </a:r>
            <a:endParaRPr lang="pt-BR" sz="2800" dirty="0"/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9A33135C-CC46-45E3-7234-E380FCC4E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39" y="177941"/>
            <a:ext cx="4819532" cy="1606734"/>
          </a:xfrm>
          <a:prstGeom prst="rect">
            <a:avLst/>
          </a:prstGeom>
        </p:spPr>
      </p:pic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2AED5602-FC1D-13EC-6917-61E5592A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81" y="1869288"/>
            <a:ext cx="3342974" cy="2952996"/>
          </a:xfrm>
          <a:prstGeom prst="rect">
            <a:avLst/>
          </a:prstGeom>
        </p:spPr>
      </p:pic>
      <p:pic>
        <p:nvPicPr>
          <p:cNvPr id="13" name="Imagem 12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9D2C8C70-ECBB-5F59-3DAC-50815B3B8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457" y="5086008"/>
            <a:ext cx="5275385" cy="12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48"/>
      </p:ext>
    </p:extLst>
  </p:cSld>
  <p:clrMapOvr>
    <a:masterClrMapping/>
  </p:clrMapOvr>
</p:sld>
</file>

<file path=ppt/theme/theme1.xml><?xml version="1.0" encoding="utf-8"?>
<a:theme xmlns:a="http://schemas.openxmlformats.org/drawingml/2006/main" name="4_PUCPR_ONLINE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CPR_ONLINE_PRINCIPAL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UCPR_ONLINE_DIREI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UCPR_ONLINE_FECHAMEN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edfdb4c-c335-4a07-83a0-3ecdf77a25e8">
      <UserInfo>
        <DisplayName/>
        <AccountId xsi:nil="true"/>
        <AccountType/>
      </UserInfo>
    </SharedWithUsers>
    <Observa_x00e7__x00f5_es xmlns="0025d61d-20fb-4004-abfc-fc5e958fce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080ED60203BA4C9D929270E4313D65" ma:contentTypeVersion="12" ma:contentTypeDescription="Crie um novo documento." ma:contentTypeScope="" ma:versionID="5ab5b3454f519717365c2df992d6f0b4">
  <xsd:schema xmlns:xsd="http://www.w3.org/2001/XMLSchema" xmlns:xs="http://www.w3.org/2001/XMLSchema" xmlns:p="http://schemas.microsoft.com/office/2006/metadata/properties" xmlns:ns2="0025d61d-20fb-4004-abfc-fc5e958fce31" xmlns:ns3="aedfdb4c-c335-4a07-83a0-3ecdf77a25e8" targetNamespace="http://schemas.microsoft.com/office/2006/metadata/properties" ma:root="true" ma:fieldsID="dba7fd8955e3668890678083648c962d" ns2:_="" ns3:_="">
    <xsd:import namespace="0025d61d-20fb-4004-abfc-fc5e958fce31"/>
    <xsd:import namespace="aedfdb4c-c335-4a07-83a0-3ecdf77a25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Observa_x00e7__x00f5_e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5d61d-20fb-4004-abfc-fc5e958fce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Observa_x00e7__x00f5_es" ma:index="10" nillable="true" ma:displayName="Observações" ma:description="Como fazer análise de documentos " ma:format="Dropdown" ma:internalName="Observa_x00e7__x00f5_es">
      <xsd:simpleType>
        <xsd:restriction base="dms:Note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fdb4c-c335-4a07-83a0-3ecdf77a25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83E13-B7F2-4700-9915-3B59A6A42850}">
  <ds:schemaRefs>
    <ds:schemaRef ds:uri="http://schemas.microsoft.com/office/2006/documentManagement/types"/>
    <ds:schemaRef ds:uri="http://purl.org/dc/elements/1.1/"/>
    <ds:schemaRef ds:uri="c3e98586-791d-4f49-ab1d-fafd83da7d01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9a4839c5-387b-41bf-992c-52ec52432e64"/>
    <ds:schemaRef ds:uri="http://www.w3.org/XML/1998/namespace"/>
    <ds:schemaRef ds:uri="aedfdb4c-c335-4a07-83a0-3ecdf77a25e8"/>
    <ds:schemaRef ds:uri="0025d61d-20fb-4004-abfc-fc5e958fce31"/>
  </ds:schemaRefs>
</ds:datastoreItem>
</file>

<file path=customXml/itemProps2.xml><?xml version="1.0" encoding="utf-8"?>
<ds:datastoreItem xmlns:ds="http://schemas.openxmlformats.org/officeDocument/2006/customXml" ds:itemID="{7E0F71BF-0A08-4654-B9B1-D92E672D1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25d61d-20fb-4004-abfc-fc5e958fce31"/>
    <ds:schemaRef ds:uri="aedfdb4c-c335-4a07-83a0-3ecdf77a2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4BAB6B-4D05-4A25-8842-509AFD3875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2015</Words>
  <Application>Microsoft Office PowerPoint</Application>
  <PresentationFormat>Widescreen</PresentationFormat>
  <Paragraphs>210</Paragraphs>
  <Slides>31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4" baseType="lpstr">
      <vt:lpstr>AdvOT46dcae81</vt:lpstr>
      <vt:lpstr>Arial</vt:lpstr>
      <vt:lpstr>Calibri</vt:lpstr>
      <vt:lpstr>Calibri (Corpo)</vt:lpstr>
      <vt:lpstr>Calibri Light</vt:lpstr>
      <vt:lpstr>Wingdings</vt:lpstr>
      <vt:lpstr>4_PUCPR_ONLINE_CAPA</vt:lpstr>
      <vt:lpstr>PUCPR_ONLINE_PRINCIPAL</vt:lpstr>
      <vt:lpstr>PUCPR_ONLINE_DIREITA</vt:lpstr>
      <vt:lpstr>1_PUCPR_ONLINE_DIREITA</vt:lpstr>
      <vt:lpstr>1_Personalizar design</vt:lpstr>
      <vt:lpstr>PUCPR_ONLINE_FECHAMENTO</vt:lpstr>
      <vt:lpstr>Presentation</vt:lpstr>
      <vt:lpstr>Orientando: Franchesco Sanches dos Santos Orientador: Dr. Leandro dos Santos Coelho Coorientadora: Dra. Viviana Cocco Mariani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</cp:revision>
  <dcterms:created xsi:type="dcterms:W3CDTF">2020-06-09T17:04:09Z</dcterms:created>
  <dcterms:modified xsi:type="dcterms:W3CDTF">2023-10-05T13:42:40Z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0x010100D8080ED60203BA4C9D929270E4313D65</vt:lpwstr>
  </property>
</Properties>
</file>